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svg" ContentType="image/svg+xml"/>
  <Default Extension="wmf" ContentType="image/x-wmf"/>
  <Default Extension="bin" ContentType="application/vnd.openxmlformats-officedocument.oleObject"/>
  <Default Extension="rels" ContentType="application/vnd.openxmlformats-package.relationships+xml"/>
  <Default Extension="jpeg" ContentType="image/jpeg"/>
  <Default Extension="png" ContentType="image/png"/>
  <Override PartName="/ppt/notesSlides/notesSlide2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14.xml" ContentType="application/vnd.openxmlformats-officedocument.presentationml.notes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s/slide13.xml" ContentType="application/vnd.openxmlformats-officedocument.presentationml.slide+xml"/>
  <Override PartName="/ppt/theme/theme2.xml" ContentType="application/vnd.openxmlformats-officedocument.theme+xml"/>
  <Override PartName="/ppt/theme/theme1.xml" ContentType="application/vnd.openxmlformats-officedocument.theme+xml"/>
  <Override PartName="/ppt/slides/slide3.xml" ContentType="application/vnd.openxmlformats-officedocument.presentationml.slide+xml"/>
  <Override PartName="/ppt/notesSlides/notesSlide22.xml" ContentType="application/vnd.openxmlformats-officedocument.presentationml.notesSlide+xml"/>
  <Override PartName="/ppt/slideLayouts/slideLayout4.xml" ContentType="application/vnd.openxmlformats-officedocument.presentationml.slideLayout+xml"/>
  <Override PartName="/ppt/notesSlides/notesSlide20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21.xml" ContentType="application/vnd.openxmlformats-officedocument.presentationml.slide+xml"/>
  <Override PartName="/ppt/slideLayouts/slideLayout1.xml" ContentType="application/vnd.openxmlformats-officedocument.presentationml.slideLayout+xml"/>
  <Override PartName="/ppt/slides/slide12.xml" ContentType="application/vnd.openxmlformats-officedocument.presentationml.slide+xml"/>
  <Override PartName="/ppt/slideLayouts/slideLayout5.xml" ContentType="application/vnd.openxmlformats-officedocument.presentationml.slideLayout+xml"/>
  <Override PartName="/ppt/slides/slide7.xml" ContentType="application/vnd.openxmlformats-officedocument.presentationml.slide+xml"/>
  <Override PartName="/ppt/notesSlides/notesSlide4.xml" ContentType="application/vnd.openxmlformats-officedocument.presentationml.notesSlide+xml"/>
  <Override PartName="/ppt/tableStyles.xml" ContentType="application/vnd.openxmlformats-officedocument.presentationml.tableStyles+xml"/>
  <Override PartName="/docProps/app.xml" ContentType="application/vnd.openxmlformats-officedocument.extended-properties+xml"/>
  <Override PartName="/ppt/slides/slide17.xml" ContentType="application/vnd.openxmlformats-officedocument.presentationml.slide+xml"/>
  <Override PartName="/ppt/viewProps.xml" ContentType="application/vnd.openxmlformats-officedocument.presentationml.viewProps+xml"/>
  <Override PartName="/ppt/notesSlides/notesSlide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8.xml" ContentType="application/vnd.openxmlformats-officedocument.presentationml.slide+xml"/>
  <Override PartName="/ppt/slideMasters/slideMaster1.xml" ContentType="application/vnd.openxmlformats-officedocument.presentationml.slideMaster+xml"/>
  <Override PartName="/ppt/slides/slide2.xml" ContentType="application/vnd.openxmlformats-officedocument.presentationml.slide+xml"/>
  <Override PartName="/docProps/core.xml" ContentType="application/vnd.openxmlformats-package.core-properties+xml"/>
  <Override PartName="/ppt/slideLayouts/slideLayout2.xml" ContentType="application/vnd.openxmlformats-officedocument.presentationml.slideLayout+xml"/>
  <Override PartName="/ppt/presProps.xml" ContentType="application/vnd.openxmlformats-officedocument.presentationml.presProps+xml"/>
  <Override PartName="/ppt/theme/theme3.xml" ContentType="application/vnd.openxmlformats-officedocument.theme+xml"/>
  <Override PartName="/ppt/slideLayouts/slideLayout6.xml" ContentType="application/vnd.openxmlformats-officedocument.presentationml.slideLayout+xml"/>
  <Override PartName="/docProps/custom.xml" ContentType="application/vnd.openxmlformats-officedocument.custom-properties+xml"/>
  <Override PartName="/ppt/slideLayouts/slideLayout8.xml" ContentType="application/vnd.openxmlformats-officedocument.presentationml.slideLayout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notesSlides/notesSlide11.xml" ContentType="application/vnd.openxmlformats-officedocument.presentationml.notesSlide+xml"/>
  <Override PartName="/ppt/slides/slide10.xml" ContentType="application/vnd.openxmlformats-officedocument.presentationml.slid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notesSlides/notesSlide6.xml" ContentType="application/vnd.openxmlformats-officedocument.presentationml.notesSlide+xml"/>
  <Override PartName="/ppt/slides/slide4.xml" ContentType="application/vnd.openxmlformats-officedocument.presentationml.slide+xml"/>
  <Override PartName="/ppt/notesSlides/notesSlide13.xml" ContentType="application/vnd.openxmlformats-officedocument.presentationml.notesSlide+xml"/>
  <Override PartName="/ppt/slides/slide9.xml" ContentType="application/vnd.openxmlformats-officedocument.presentationml.slide+xml"/>
  <Override PartName="/ppt/slides/slide20.xml" ContentType="application/vnd.openxmlformats-officedocument.presentationml.slide+xml"/>
  <Override PartName="/ppt/slides/slide11.xml" ContentType="application/vnd.openxmlformats-officedocument.presentationml.slide+xml"/>
  <Override PartName="/ppt/notesSlides/notesSlide15.xml" ContentType="application/vnd.openxmlformats-officedocument.presentationml.notesSlide+xml"/>
  <Override PartName="/ppt/slides/slide14.xml" ContentType="application/vnd.openxmlformats-officedocument.presentationml.slide+xml"/>
  <Override PartName="/ppt/slideLayouts/slideLayout7.xml" ContentType="application/vnd.openxmlformats-officedocument.presentationml.slideLayout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8.xml" ContentType="application/vnd.openxmlformats-officedocument.presentationml.slide+xml"/>
  <Override PartName="/ppt/notesSlides/notesSlide17.xml" ContentType="application/vnd.openxmlformats-officedocument.presentationml.notesSlide+xml"/>
  <Override PartName="/ppt/slides/slide22.xml" ContentType="application/vnd.openxmlformats-officedocument.presentationml.slide+xml"/>
  <Override PartName="/ppt/slides/slide19.xml" ContentType="application/vnd.openxmlformats-officedocument.presentationml.slide+xml"/>
</Types>
</file>

<file path=_rels/.rels><?xml version="1.0" encoding="UTF-8" standalone="yes"?><Relationships xmlns="http://schemas.openxmlformats.org/package/2006/relationships"><Relationship Id="rId3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aveSubsetFonts="1" showSpecialPlsOnTitleSld="0">
  <p:sldMasterIdLst>
    <p:sldMasterId id="2147483648" r:id="rId1"/>
    <p:sldMasterId id="2147483653" r:id="rId2"/>
  </p:sldMasterIdLst>
  <p:notesMasterIdLst>
    <p:notesMasterId r:id="rId30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</p:sldIdLst>
  <p:sldSz cx="12192000" cy="6858000"/>
  <p:notesSz cx="6858000" cy="9144000"/>
  <p:defaultTextStyle>
    <a:defPPr>
      <a:defRPr lang="en-GB"/>
    </a:defPPr>
    <a:lvl1pPr marL="0" algn="l" defTabSz="914400" rtl="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>
      <a:defRPr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</p:showPr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 varScale="1">
        <p:scale>
          <a:sx n="99" d="100"/>
          <a:sy n="99" d="100"/>
        </p:scale>
        <p:origin x="108" y="228"/>
      </p:cViewPr>
      <p:guideLst>
        <p:guide pos="3840"/>
        <p:guide pos="2160" orient="horz"/>
      </p:guideLst>
    </p:cSldViewPr>
  </p:slideViewPr>
  <p:gridSpacing cx="76200" cy="76200"/>
</p:viewPr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theme" Target="theme/theme1.xml"/><Relationship Id="rId4" Type="http://schemas.openxmlformats.org/officeDocument/2006/relationships/theme" Target="theme/theme2.xml"/><Relationship Id="rId5" Type="http://schemas.openxmlformats.org/officeDocument/2006/relationships/theme" Target="theme/theme3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notesMaster" Target="notesMasters/notesMaster1.xml"/><Relationship Id="rId31" Type="http://schemas.openxmlformats.org/officeDocument/2006/relationships/presProps" Target="presProps.xml" /><Relationship Id="rId32" Type="http://schemas.openxmlformats.org/officeDocument/2006/relationships/tableStyles" Target="tableStyles.xml" /><Relationship Id="rId33" Type="http://schemas.openxmlformats.org/officeDocument/2006/relationships/viewProps" Target="viewProps.xml" /><Relationship Id="rId34" Type="http://schemas.onlyoffice.com/jsaProject" Target="jsaProject.bin"/></Relationships>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 name="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5187619" name="Marcador de encabezado 1"/>
          <p:cNvSpPr txBox="1">
            <a:spLocks noGrp="1"/>
          </p:cNvSpPr>
          <p:nvPr>
            <p:ph type="hdr" sz="quarter"/>
          </p:nvPr>
        </p:nvSpPr>
        <p:spPr bwMode="auto">
          <a:xfrm>
            <a:off x="0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s-ES" sz="1200" b="0" i="0" u="none" strike="noStrike" cap="none" spc="0">
                <a:solidFill>
                  <a:srgbClr val="000000"/>
                </a:solidFill>
                <a:latin typeface="Calibri"/>
              </a:defRPr>
            </a:lvl1pPr>
          </a:lstStyle>
          <a:p>
            <a:pPr lvl="0">
              <a:defRPr/>
            </a:pPr>
            <a:endParaRPr lang="es-ES"/>
          </a:p>
        </p:txBody>
      </p:sp>
      <p:sp>
        <p:nvSpPr>
          <p:cNvPr id="1469420532" name="Marcador de fecha 2"/>
          <p:cNvSpPr txBox="1">
            <a:spLocks noGrp="1"/>
          </p:cNvSpPr>
          <p:nvPr>
            <p:ph type="dt" idx="1"/>
          </p:nvPr>
        </p:nvSpPr>
        <p:spPr bwMode="auto">
          <a:xfrm>
            <a:off x="3884608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r" defTabSz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s-ES" sz="1200" b="0" i="0" u="none" strike="noStrike" cap="none" spc="0">
                <a:solidFill>
                  <a:srgbClr val="000000"/>
                </a:solidFill>
                <a:latin typeface="Calibri"/>
              </a:defRPr>
            </a:lvl1pPr>
          </a:lstStyle>
          <a:p>
            <a:pPr lvl="0">
              <a:defRPr/>
            </a:pPr>
            <a:fld id="{9EBB009B-6FF4-46E0-AE91-DF12AF56F49C}" type="datetime1">
              <a:rPr lang="es-ES"/>
              <a:t>01/06/2025</a:t>
            </a:fld>
            <a:endParaRPr lang="es-ES"/>
          </a:p>
        </p:txBody>
      </p:sp>
      <p:sp>
        <p:nvSpPr>
          <p:cNvPr id="1547772087" name="Marcador de imagen de diapositiva 3"/>
          <p:cNvSpPr>
            <a:spLocks noChangeAspect="1" noGrp="1" noRot="1"/>
          </p:cNvSpPr>
          <p:nvPr>
            <p:ph type="sldImg" idx="2"/>
          </p:nvPr>
        </p:nvSpPr>
        <p:spPr bwMode="auto">
          <a:xfrm>
            <a:off x="685800" y="1143000"/>
            <a:ext cx="5486400" cy="3086099"/>
          </a:xfrm>
          <a:prstGeom prst="rect">
            <a:avLst/>
          </a:prstGeom>
          <a:noFill/>
          <a:ln w="12701">
            <a:solidFill>
              <a:srgbClr val="000000"/>
            </a:solidFill>
            <a:prstDash val="solid"/>
          </a:ln>
        </p:spPr>
      </p:sp>
      <p:sp>
        <p:nvSpPr>
          <p:cNvPr id="605064253" name="Marcador de notas 4"/>
          <p:cNvSpPr txBox="1">
            <a:spLocks noGrp="1"/>
          </p:cNvSpPr>
          <p:nvPr>
            <p:ph type="body" sz="quarter" idx="3"/>
          </p:nvPr>
        </p:nvSpPr>
        <p:spPr bwMode="auto">
          <a:xfrm>
            <a:off x="685800" y="4400549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lvl="0">
              <a:defRPr/>
            </a:pPr>
            <a:r>
              <a:rPr lang="es-ES"/>
              <a:t>Haga clic para modificar los estilos de texto del patrón</a:t>
            </a:r>
            <a:endParaRPr/>
          </a:p>
          <a:p>
            <a:pPr lvl="1">
              <a:defRPr/>
            </a:pPr>
            <a:r>
              <a:rPr lang="es-ES"/>
              <a:t>Segundo nivel</a:t>
            </a:r>
            <a:endParaRPr/>
          </a:p>
          <a:p>
            <a:pPr lvl="2">
              <a:defRPr/>
            </a:pPr>
            <a:r>
              <a:rPr lang="es-ES"/>
              <a:t>Tercer nivel</a:t>
            </a:r>
            <a:endParaRPr/>
          </a:p>
          <a:p>
            <a:pPr lvl="3">
              <a:defRPr/>
            </a:pPr>
            <a:r>
              <a:rPr lang="es-ES"/>
              <a:t>Cuarto nivel</a:t>
            </a:r>
            <a:endParaRPr/>
          </a:p>
          <a:p>
            <a:pPr lvl="4">
              <a:defRPr/>
            </a:pPr>
            <a:r>
              <a:rPr lang="es-ES"/>
              <a:t>Quinto nivel</a:t>
            </a:r>
            <a:endParaRPr/>
          </a:p>
        </p:txBody>
      </p:sp>
      <p:sp>
        <p:nvSpPr>
          <p:cNvPr id="1843040542" name="Marcador de pie de página 5"/>
          <p:cNvSpPr txBox="1">
            <a:spLocks noGrp="1"/>
          </p:cNvSpPr>
          <p:nvPr>
            <p:ph type="ftr" sz="quarter" idx="4"/>
          </p:nvPr>
        </p:nvSpPr>
        <p:spPr bwMode="auto">
          <a:xfrm>
            <a:off x="0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l" defTabSz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s-ES" sz="1200" b="0" i="0" u="none" strike="noStrike" cap="none" spc="0">
                <a:solidFill>
                  <a:srgbClr val="000000"/>
                </a:solidFill>
                <a:latin typeface="Calibri"/>
              </a:defRPr>
            </a:lvl1pPr>
          </a:lstStyle>
          <a:p>
            <a:pPr lvl="0">
              <a:defRPr/>
            </a:pPr>
            <a:endParaRPr lang="es-ES"/>
          </a:p>
        </p:txBody>
      </p:sp>
      <p:sp>
        <p:nvSpPr>
          <p:cNvPr id="1159501006" name="Marcador de número de diapositiva 6"/>
          <p:cNvSpPr txBox="1">
            <a:spLocks noGrp="1"/>
          </p:cNvSpPr>
          <p:nvPr>
            <p:ph type="sldNum" sz="quarter" idx="5"/>
          </p:nvPr>
        </p:nvSpPr>
        <p:spPr bwMode="auto">
          <a:xfrm>
            <a:off x="3884608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r" defTabSz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s-ES" sz="1200" b="0" i="0" u="none" strike="noStrike" cap="none" spc="0">
                <a:solidFill>
                  <a:srgbClr val="000000"/>
                </a:solidFill>
                <a:latin typeface="Calibri"/>
              </a:defRPr>
            </a:lvl1pPr>
          </a:lstStyle>
          <a:p>
            <a:pPr lvl="0">
              <a:defRPr/>
            </a:pPr>
            <a:fld id="{C323DE6F-17EA-42B5-A846-12E783F7C8C3}" type="slidenum">
              <a:rPr/>
              <a:t>‹#›</a:t>
            </a:fld>
            <a:endParaRPr 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dt="0" ftr="0" hdr="0" sldNum="1"/>
  <p:notesStyle>
    <a:lvl1pPr marL="0" marR="0" lvl="0" indent="0" algn="l" defTabSz="914400" rtl="0">
      <a:lnSpc>
        <a:spcPct val="100000"/>
      </a:lnSpc>
      <a:spcBef>
        <a:spcPts val="0"/>
      </a:spcBef>
      <a:spcAft>
        <a:spcPts val="0"/>
      </a:spcAft>
      <a:buNone/>
      <a:defRPr lang="es-ES" sz="1200" b="0" i="0" u="none" strike="noStrike" cap="none" spc="0">
        <a:solidFill>
          <a:srgbClr val="000000"/>
        </a:solidFill>
        <a:latin typeface="Calibri"/>
      </a:defRPr>
    </a:lvl1pPr>
    <a:lvl2pPr marL="457200" marR="0" lvl="1" indent="0" algn="l" defTabSz="914400" rtl="0">
      <a:lnSpc>
        <a:spcPct val="100000"/>
      </a:lnSpc>
      <a:spcBef>
        <a:spcPts val="0"/>
      </a:spcBef>
      <a:spcAft>
        <a:spcPts val="0"/>
      </a:spcAft>
      <a:buNone/>
      <a:defRPr lang="es-ES" sz="1200" b="0" i="0" u="none" strike="noStrike" cap="none" spc="0">
        <a:solidFill>
          <a:srgbClr val="000000"/>
        </a:solidFill>
        <a:latin typeface="Calibri"/>
      </a:defRPr>
    </a:lvl2pPr>
    <a:lvl3pPr marL="914400" marR="0" lvl="2" indent="0" algn="l" defTabSz="914400" rtl="0">
      <a:lnSpc>
        <a:spcPct val="100000"/>
      </a:lnSpc>
      <a:spcBef>
        <a:spcPts val="0"/>
      </a:spcBef>
      <a:spcAft>
        <a:spcPts val="0"/>
      </a:spcAft>
      <a:buNone/>
      <a:defRPr lang="es-ES" sz="1200" b="0" i="0" u="none" strike="noStrike" cap="none" spc="0">
        <a:solidFill>
          <a:srgbClr val="000000"/>
        </a:solidFill>
        <a:latin typeface="Calibri"/>
      </a:defRPr>
    </a:lvl3pPr>
    <a:lvl4pPr marL="1371600" marR="0" lvl="3" indent="0" algn="l" defTabSz="914400" rtl="0">
      <a:lnSpc>
        <a:spcPct val="100000"/>
      </a:lnSpc>
      <a:spcBef>
        <a:spcPts val="0"/>
      </a:spcBef>
      <a:spcAft>
        <a:spcPts val="0"/>
      </a:spcAft>
      <a:buNone/>
      <a:defRPr lang="es-ES" sz="1200" b="0" i="0" u="none" strike="noStrike" cap="none" spc="0">
        <a:solidFill>
          <a:srgbClr val="000000"/>
        </a:solidFill>
        <a:latin typeface="Calibri"/>
      </a:defRPr>
    </a:lvl4pPr>
    <a:lvl5pPr marL="1828800" marR="0" lvl="4" indent="0" algn="l" defTabSz="914400" rtl="0">
      <a:lnSpc>
        <a:spcPct val="100000"/>
      </a:lnSpc>
      <a:spcBef>
        <a:spcPts val="0"/>
      </a:spcBef>
      <a:spcAft>
        <a:spcPts val="0"/>
      </a:spcAft>
      <a:buNone/>
      <a:defRPr lang="es-ES" sz="1200" b="0" i="0" u="none" strike="noStrike" cap="none" spc="0">
        <a:solidFill>
          <a:srgbClr val="000000"/>
        </a:solidFill>
        <a:latin typeface="Calibri"/>
      </a:defRPr>
    </a:lvl5pPr>
    <a:lvl6pPr marL="2286000" algn="l" defTabSz="914400" rtl="0">
      <a:defRPr sz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>
      <a:defRPr sz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>
      <a:defRPr sz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>
      <a:defRPr sz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 ?>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 ?>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 ?>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 ?>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 ?>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 ?>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 ?>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 ?>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 ?>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 ?>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 ?>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 ?>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 ?>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 ?>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 ?>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 ?>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 ?>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 ?>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 ?>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 ?>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 ?>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 ?>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 ?>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8108324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270251148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339092676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C0D39631-0D63-3584-3A56-4260BEC5FEA5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13456775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645252089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232626735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B5C30CA2-F38E-1491-0571-7A9981655027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0805073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554220215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212155575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1FC69E40-857C-B37B-6F9F-E795442A8871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98338701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391834135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287760987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A7CCEE03-52AE-D4B7-86A5-E7753498BA08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88634987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333464728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77484908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51274BA4-898F-8566-75DE-3400D27A28A4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74660547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640803867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2117314951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659965A-AF61-987A-3555-8CC11A4A9DA3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2791077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767125325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630820778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BAFDE146-4325-3D76-A31E-74B8B7133E05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61805201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641027784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652387168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54874560-E80B-A94C-87A4-4C85A4734DDE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31608799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34196602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480470065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B411DBEC-85AB-1961-F3E4-8A1EA754FAED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44156884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648210115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223590637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996DB9CA-CBC8-F488-95F2-2C9FCF2A8D88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40096397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52638890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452571326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68F38C23-8948-B436-CBF7-08968BF1050C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72754038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817316410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644157575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B19133A2-6693-FAF2-00D9-4E9892C7E760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44765343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893907179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758990515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CB5F6BEB-4143-C951-2E22-D4D6B47EB1C4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77069090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431508671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54935073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93BDD7A7-2F42-C508-69BF-388200863B73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2045531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900030314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092211217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81AD46BF-C0EE-1538-D3F7-85A171712E09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37908633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2090807207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386965747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B2C7F4D-A580-8D88-5024-05E57410A1C4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62943760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20879088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529568409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AC5B76C-DD23-4FCB-003C-D52A04CFB43A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2456467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210039018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42483237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B22C707D-6D49-2050-FAC9-CBF6801EEF57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509702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506466162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390357603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1B17384-516E-B0A4-F5B1-5E8CE714C9DA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30872758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2020885354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745253201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B18BC42D-2F48-22C6-5AB3-8F2BE9115748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8121395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295467678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570812148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14713E94-ED42-B8B4-5FE4-609B4E1C82A2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24426759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945005174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629097001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B31E7B23-7FC7-7425-3AE5-4DA2A399B5E5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8511856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854687777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614177140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D2574F03-56AC-DA67-A861-8D83099DF5F4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71439770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526402662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92779384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9B0A1EB-450A-8574-1D16-15FB89024B33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media1.sv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jp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9" Type="http://schemas.openxmlformats.org/officeDocument/2006/relationships/image" Target="../media/image9.png"/></Relationships>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Diapositiva de títul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71678166" name="Subtítulo 2"/>
          <p:cNvSpPr txBox="1">
            <a:spLocks noGrp="1"/>
          </p:cNvSpPr>
          <p:nvPr>
            <p:ph type="subTitle" idx="4294967295"/>
          </p:nvPr>
        </p:nvSpPr>
        <p:spPr bwMode="auto">
          <a:xfrm flipH="0" flipV="0">
            <a:off x="838198" y="3292302"/>
            <a:ext cx="10515600" cy="651046"/>
          </a:xfrm>
        </p:spPr>
        <p:txBody>
          <a:bodyPr/>
          <a:lstStyle>
            <a:lvl1pPr>
              <a:defRPr sz="3200"/>
            </a:lvl1pPr>
          </a:lstStyle>
          <a:p>
            <a:pPr lvl="0">
              <a:defRPr/>
            </a:pPr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2017089931" name="Title Placeholder 1"/>
          <p:cNvSpPr>
            <a:spLocks noGrp="1"/>
          </p:cNvSpPr>
          <p:nvPr>
            <p:ph type="title"/>
          </p:nvPr>
        </p:nvSpPr>
        <p:spPr bwMode="auto">
          <a:xfrm>
            <a:off x="838198" y="1823864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b="1">
                <a:solidFill>
                  <a:srgbClr val="002060"/>
                </a:solidFill>
              </a:defRPr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1547942187" name="Text Placeholder 9"/>
          <p:cNvSpPr>
            <a:spLocks noGrp="1"/>
          </p:cNvSpPr>
          <p:nvPr>
            <p:ph type="body" sz="quarter" idx="42949672951"/>
          </p:nvPr>
        </p:nvSpPr>
        <p:spPr bwMode="auto">
          <a:xfrm rot="0" flipH="0" flipV="0">
            <a:off x="838197" y="4108823"/>
            <a:ext cx="4323602" cy="466911"/>
          </a:xfrm>
        </p:spPr>
        <p:txBody>
          <a:bodyPr/>
          <a:lstStyle>
            <a:lvl1pPr>
              <a:defRPr sz="2400"/>
            </a:lvl1pPr>
          </a:lstStyle>
          <a:p>
            <a:pPr lvl="0">
              <a:defRPr/>
            </a:pPr>
            <a:r>
              <a:rPr lang="en-US"/>
              <a:t>Click to edit Master text </a:t>
            </a:r>
            <a:endParaRPr/>
          </a:p>
        </p:txBody>
      </p:sp>
      <p:sp>
        <p:nvSpPr>
          <p:cNvPr id="987661137" name="Text Placeholder 9"/>
          <p:cNvSpPr>
            <a:spLocks noGrp="1"/>
          </p:cNvSpPr>
          <p:nvPr>
            <p:ph type="body" sz="quarter" idx="42949672951"/>
          </p:nvPr>
        </p:nvSpPr>
        <p:spPr bwMode="auto">
          <a:xfrm rot="0" flipH="0" flipV="0">
            <a:off x="838197" y="4728133"/>
            <a:ext cx="4323601" cy="466911"/>
          </a:xfrm>
        </p:spPr>
        <p:txBody>
          <a:bodyPr/>
          <a:lstStyle>
            <a:lvl1pPr>
              <a:defRPr sz="2400"/>
            </a:lvl1pPr>
          </a:lstStyle>
          <a:p>
            <a:pPr lvl="0">
              <a:defRPr/>
            </a:pPr>
            <a:r>
              <a:rPr lang="en-US"/>
              <a:t>Click to edit Master text </a:t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objTx" userDrawn="1">
  <p:cSld name="Content with Capti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2875736" name="Title 1"/>
          <p:cNvSpPr>
            <a:spLocks noGrp="1"/>
          </p:cNvSpPr>
          <p:nvPr>
            <p:ph type="title"/>
          </p:nvPr>
        </p:nvSpPr>
        <p:spPr bwMode="auto">
          <a:xfrm>
            <a:off x="839787" y="457200"/>
            <a:ext cx="3932236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2098359385" name="Content Placeholder 2"/>
          <p:cNvSpPr>
            <a:spLocks noGrp="1"/>
          </p:cNvSpPr>
          <p:nvPr>
            <p:ph idx="1"/>
          </p:nvPr>
        </p:nvSpPr>
        <p:spPr bwMode="auto">
          <a:xfrm>
            <a:off x="5183187" y="987424"/>
            <a:ext cx="6172200" cy="4873624"/>
          </a:xfrm>
        </p:spPr>
        <p:txBody>
          <a:bodyPr/>
          <a:lstStyle>
            <a:lvl1pPr>
              <a:defRPr sz="3200"/>
            </a:lvl1pPr>
            <a:lvl2pPr>
              <a:buFont typeface="Arial"/>
              <a:buChar char="•"/>
              <a:defRPr sz="2800"/>
            </a:lvl2pPr>
            <a:lvl3pPr>
              <a:buFont typeface="Arial"/>
              <a:buChar char="•"/>
              <a:defRPr sz="2400"/>
            </a:lvl3pPr>
            <a:lvl4pPr>
              <a:buFont typeface="Arial"/>
              <a:buChar char="•"/>
              <a:defRPr sz="2000"/>
            </a:lvl4pPr>
            <a:lvl5pPr>
              <a:buFont typeface="Arial"/>
              <a:buChar char="•"/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1762065153" name="Text Placeholder 3"/>
          <p:cNvSpPr>
            <a:spLocks noGrp="1"/>
          </p:cNvSpPr>
          <p:nvPr>
            <p:ph type="body" sz="half" idx="2"/>
          </p:nvPr>
        </p:nvSpPr>
        <p:spPr bwMode="auto">
          <a:xfrm>
            <a:off x="839787" y="2057400"/>
            <a:ext cx="3932236" cy="38115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1265502030" name="Date Placeholder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EuNPC 2025 - Caen</a:t>
            </a:r>
            <a:endParaRPr/>
          </a:p>
        </p:txBody>
      </p:sp>
      <p:sp>
        <p:nvSpPr>
          <p:cNvPr id="252875066" name="Footer Placeholder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SO splitting in 20O</a:t>
            </a:r>
            <a:endParaRPr/>
          </a:p>
        </p:txBody>
      </p:sp>
      <p:sp>
        <p:nvSpPr>
          <p:cNvPr id="2098535005" name="Slide Number Placehold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picTx" userDrawn="1">
  <p:cSld name="Picture with Capti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95338069" name="Title 1"/>
          <p:cNvSpPr>
            <a:spLocks noGrp="1"/>
          </p:cNvSpPr>
          <p:nvPr>
            <p:ph type="title"/>
          </p:nvPr>
        </p:nvSpPr>
        <p:spPr bwMode="auto">
          <a:xfrm>
            <a:off x="839787" y="457200"/>
            <a:ext cx="3932236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1182499422" name="Picture Placeholder 2"/>
          <p:cNvSpPr>
            <a:spLocks noChangeAspect="1" noGrp="1"/>
          </p:cNvSpPr>
          <p:nvPr>
            <p:ph type="pic" idx="1"/>
          </p:nvPr>
        </p:nvSpPr>
        <p:spPr bwMode="auto">
          <a:xfrm>
            <a:off x="5183187" y="987424"/>
            <a:ext cx="6172200" cy="4873624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r>
              <a:rPr lang="en-US"/>
              <a:t>Click icon to add picture</a:t>
            </a:r>
            <a:endParaRPr lang="en-US"/>
          </a:p>
        </p:txBody>
      </p:sp>
      <p:sp>
        <p:nvSpPr>
          <p:cNvPr id="999422027" name="Text Placeholder 3"/>
          <p:cNvSpPr>
            <a:spLocks noGrp="1"/>
          </p:cNvSpPr>
          <p:nvPr>
            <p:ph type="body" sz="half" idx="2"/>
          </p:nvPr>
        </p:nvSpPr>
        <p:spPr bwMode="auto">
          <a:xfrm>
            <a:off x="839787" y="2057400"/>
            <a:ext cx="3932236" cy="38115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238848903" name="Date Placeholder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EuNPC 2025 - Caen</a:t>
            </a:r>
            <a:endParaRPr/>
          </a:p>
        </p:txBody>
      </p:sp>
      <p:sp>
        <p:nvSpPr>
          <p:cNvPr id="1694965889" name="Footer Placeholder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SO splitting in 20O</a:t>
            </a:r>
            <a:endParaRPr/>
          </a:p>
        </p:txBody>
      </p:sp>
      <p:sp>
        <p:nvSpPr>
          <p:cNvPr id="529276504" name="Slide Number Placehold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0" type="obj" userDrawn="1">
  <p:cSld name="Título y objetos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61962535" name="Título 1"/>
          <p:cNvSpPr txBox="1">
            <a:spLocks noGrp="1"/>
          </p:cNvSpPr>
          <p:nvPr>
            <p:ph type="title"/>
          </p:nvPr>
        </p:nvSpPr>
        <p:spPr bwMode="auto">
          <a:xfrm>
            <a:off x="838202" y="1413168"/>
            <a:ext cx="10515600" cy="983783"/>
          </a:xfrm>
        </p:spPr>
        <p:txBody>
          <a:bodyPr/>
          <a:lstStyle>
            <a:lvl1pPr>
              <a:defRPr sz="2800"/>
            </a:lvl1pPr>
          </a:lstStyle>
          <a:p>
            <a:pPr lvl="0">
              <a:defRPr/>
            </a:pPr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969087693" name="Marcador de contenido 2"/>
          <p:cNvSpPr txBox="1">
            <a:spLocks noGrp="1"/>
          </p:cNvSpPr>
          <p:nvPr>
            <p:ph idx="1"/>
          </p:nvPr>
        </p:nvSpPr>
        <p:spPr bwMode="auto">
          <a:xfrm>
            <a:off x="838203" y="2396953"/>
            <a:ext cx="10515600" cy="2449366"/>
          </a:xfrm>
        </p:spPr>
        <p:txBody>
          <a:bodyPr/>
          <a:lstStyle>
            <a:lvl1pPr>
              <a:defRPr sz="2400"/>
            </a:lvl1pPr>
            <a:lvl2pPr marR="0" lvl="1">
              <a:spcAft>
                <a:spcPts val="0"/>
              </a:spcAft>
              <a:buSzPct val="100000"/>
              <a:buFont typeface="Arial"/>
              <a:defRPr lang="es-ES" sz="2000" b="0" i="0" u="none" strike="noStrike" cap="none" spc="0">
                <a:solidFill>
                  <a:srgbClr val="000000"/>
                </a:solidFill>
                <a:latin typeface="Roobert"/>
                <a:ea typeface="Roobert"/>
                <a:cs typeface="Roobert"/>
              </a:defRPr>
            </a:lvl2pPr>
            <a:lvl3pPr marR="0" lvl="2">
              <a:spcAft>
                <a:spcPts val="0"/>
              </a:spcAft>
              <a:buSzPct val="100000"/>
              <a:buFont typeface="Arial"/>
              <a:defRPr lang="es-ES" sz="1800" b="0" i="0" u="none" strike="noStrike" cap="none" spc="0">
                <a:solidFill>
                  <a:srgbClr val="000000"/>
                </a:solidFill>
                <a:latin typeface="Roobert"/>
                <a:ea typeface="Roobert"/>
                <a:cs typeface="Roobert"/>
              </a:defRPr>
            </a:lvl3pPr>
            <a:lvl4pPr marR="0" lvl="3">
              <a:spcAft>
                <a:spcPts val="0"/>
              </a:spcAft>
              <a:buSzPct val="100000"/>
              <a:buFont typeface="Arial"/>
              <a:defRPr lang="es-ES" sz="1600" b="0" i="0" u="none" strike="noStrike" cap="none" spc="0">
                <a:solidFill>
                  <a:srgbClr val="000000"/>
                </a:solidFill>
                <a:latin typeface="Roobert"/>
                <a:ea typeface="Roobert"/>
                <a:cs typeface="Roobert"/>
              </a:defRPr>
            </a:lvl4pPr>
            <a:lvl5pPr marR="0" lvl="4">
              <a:spcAft>
                <a:spcPts val="0"/>
              </a:spcAft>
              <a:buSzPct val="100000"/>
              <a:buFont typeface="Arial"/>
              <a:defRPr lang="es-ES" sz="1600" b="0" i="0" u="none" strike="noStrike" cap="none" spc="0">
                <a:solidFill>
                  <a:srgbClr val="000000"/>
                </a:solidFill>
                <a:latin typeface="Roobert"/>
                <a:ea typeface="Roobert"/>
                <a:cs typeface="Roobert"/>
              </a:defRPr>
            </a:lvl5pPr>
          </a:lstStyle>
          <a:p>
            <a:pPr lvl="0">
              <a:defRPr/>
            </a:pPr>
            <a:r>
              <a:rPr lang="es-ES"/>
              <a:t>Haga clic para modificar los estilos de texto del patrón</a:t>
            </a:r>
            <a:endParaRPr/>
          </a:p>
          <a:p>
            <a:pPr lvl="1">
              <a:defRPr/>
            </a:pPr>
            <a:r>
              <a:rPr lang="es-ES"/>
              <a:t>Segundo nivel</a:t>
            </a:r>
            <a:endParaRPr/>
          </a:p>
          <a:p>
            <a:pPr lvl="2">
              <a:defRPr/>
            </a:pPr>
            <a:r>
              <a:rPr lang="es-ES"/>
              <a:t>Tercer nivel</a:t>
            </a:r>
            <a:endParaRPr/>
          </a:p>
          <a:p>
            <a:pPr lvl="3">
              <a:defRPr/>
            </a:pPr>
            <a:r>
              <a:rPr lang="es-ES"/>
              <a:t>Cuarto nivel</a:t>
            </a:r>
            <a:endParaRPr/>
          </a:p>
          <a:p>
            <a:pPr lvl="4">
              <a:defRPr/>
            </a:pPr>
            <a:r>
              <a:rPr lang="es-ES"/>
              <a:t>Quinto nivel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0" type="twoObj" userDrawn="1">
  <p:cSld name="Dos objetos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81412055" name="Título 1"/>
          <p:cNvSpPr txBox="1">
            <a:spLocks noGrp="1"/>
          </p:cNvSpPr>
          <p:nvPr>
            <p:ph type="title"/>
          </p:nvPr>
        </p:nvSpPr>
        <p:spPr bwMode="auto">
          <a:xfrm>
            <a:off x="838202" y="1413168"/>
            <a:ext cx="10515600" cy="983783"/>
          </a:xfrm>
        </p:spPr>
        <p:txBody>
          <a:bodyPr/>
          <a:lstStyle>
            <a:lvl1pPr>
              <a:defRPr sz="2800"/>
            </a:lvl1pPr>
          </a:lstStyle>
          <a:p>
            <a:pPr lvl="0">
              <a:defRPr/>
            </a:pPr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1219816459" name="Marcador de contenido 2"/>
          <p:cNvSpPr txBox="1">
            <a:spLocks noGrp="1"/>
          </p:cNvSpPr>
          <p:nvPr>
            <p:ph idx="1"/>
          </p:nvPr>
        </p:nvSpPr>
        <p:spPr bwMode="auto">
          <a:xfrm>
            <a:off x="838203" y="2396953"/>
            <a:ext cx="5156201" cy="3780010"/>
          </a:xfrm>
        </p:spPr>
        <p:txBody>
          <a:bodyPr/>
          <a:lstStyle>
            <a:lvl1pPr>
              <a:defRPr sz="2400">
                <a:latin typeface="Roobert"/>
                <a:ea typeface="Roobert"/>
                <a:cs typeface="Roobert"/>
              </a:defRPr>
            </a:lvl1pPr>
            <a:lvl2pPr marR="0" lvl="1">
              <a:spcAft>
                <a:spcPts val="0"/>
              </a:spcAft>
              <a:buSzPct val="100000"/>
              <a:buFont typeface="Arial"/>
              <a:defRPr lang="es-ES" sz="2000" b="0" i="0" u="none" strike="noStrike" cap="none" spc="0">
                <a:solidFill>
                  <a:srgbClr val="000000"/>
                </a:solidFill>
                <a:latin typeface="Roobert"/>
                <a:ea typeface="Roobert"/>
                <a:cs typeface="Roobert"/>
              </a:defRPr>
            </a:lvl2pPr>
            <a:lvl3pPr marR="0" lvl="2">
              <a:spcAft>
                <a:spcPts val="0"/>
              </a:spcAft>
              <a:buSzPct val="100000"/>
              <a:buFont typeface="Arial"/>
              <a:defRPr lang="es-ES" sz="1800" b="0" i="0" u="none" strike="noStrike" cap="none" spc="0">
                <a:solidFill>
                  <a:srgbClr val="000000"/>
                </a:solidFill>
                <a:latin typeface="Roobert"/>
                <a:ea typeface="Roobert"/>
                <a:cs typeface="Roobert"/>
              </a:defRPr>
            </a:lvl3pPr>
            <a:lvl4pPr marR="0" lvl="3">
              <a:spcAft>
                <a:spcPts val="0"/>
              </a:spcAft>
              <a:buSzPct val="100000"/>
              <a:buFont typeface="Arial"/>
              <a:defRPr lang="es-ES" sz="1600" b="0" i="0" u="none" strike="noStrike" cap="none" spc="0">
                <a:solidFill>
                  <a:srgbClr val="000000"/>
                </a:solidFill>
                <a:latin typeface="Roobert"/>
                <a:ea typeface="Roobert"/>
                <a:cs typeface="Roobert"/>
              </a:defRPr>
            </a:lvl4pPr>
            <a:lvl5pPr marR="0" lvl="4">
              <a:spcAft>
                <a:spcPts val="0"/>
              </a:spcAft>
              <a:buSzPct val="100000"/>
              <a:buFont typeface="Arial"/>
              <a:defRPr lang="es-ES" sz="1600" b="0" i="0" u="none" strike="noStrike" cap="none" spc="0">
                <a:solidFill>
                  <a:srgbClr val="000000"/>
                </a:solidFill>
                <a:latin typeface="Roobert"/>
                <a:ea typeface="Roobert"/>
                <a:cs typeface="Roobert"/>
              </a:defRPr>
            </a:lvl5pPr>
          </a:lstStyle>
          <a:p>
            <a:pPr lvl="0">
              <a:defRPr/>
            </a:pPr>
            <a:r>
              <a:rPr lang="es-ES"/>
              <a:t>Haga clic para modificar los estilos de texto del patrón</a:t>
            </a:r>
            <a:endParaRPr/>
          </a:p>
          <a:p>
            <a:pPr lvl="1">
              <a:defRPr/>
            </a:pPr>
            <a:r>
              <a:rPr lang="es-ES"/>
              <a:t>Segundo nivel</a:t>
            </a:r>
            <a:endParaRPr/>
          </a:p>
          <a:p>
            <a:pPr lvl="2">
              <a:defRPr/>
            </a:pPr>
            <a:r>
              <a:rPr lang="es-ES"/>
              <a:t>Tercer nivel</a:t>
            </a:r>
            <a:endParaRPr/>
          </a:p>
          <a:p>
            <a:pPr lvl="3">
              <a:defRPr/>
            </a:pPr>
            <a:r>
              <a:rPr lang="es-ES"/>
              <a:t>Cuarto nivel</a:t>
            </a:r>
            <a:endParaRPr/>
          </a:p>
          <a:p>
            <a:pPr lvl="4">
              <a:defRPr/>
            </a:pPr>
            <a:r>
              <a:rPr lang="es-ES"/>
              <a:t>Quinto nivel</a:t>
            </a:r>
            <a:endParaRPr/>
          </a:p>
        </p:txBody>
      </p:sp>
      <p:sp>
        <p:nvSpPr>
          <p:cNvPr id="1545873624" name="Marcador de contenido 3"/>
          <p:cNvSpPr txBox="1">
            <a:spLocks noGrp="1"/>
          </p:cNvSpPr>
          <p:nvPr>
            <p:ph idx="2"/>
          </p:nvPr>
        </p:nvSpPr>
        <p:spPr bwMode="auto">
          <a:xfrm>
            <a:off x="6197602" y="2396953"/>
            <a:ext cx="5156201" cy="3780010"/>
          </a:xfrm>
        </p:spPr>
        <p:txBody>
          <a:bodyPr/>
          <a:lstStyle>
            <a:lvl1pPr>
              <a:defRPr sz="2400">
                <a:latin typeface="Roobert"/>
                <a:ea typeface="Roobert"/>
                <a:cs typeface="Roobert"/>
              </a:defRPr>
            </a:lvl1pPr>
            <a:lvl2pPr marR="0" lvl="1">
              <a:spcAft>
                <a:spcPts val="0"/>
              </a:spcAft>
              <a:buSzPct val="100000"/>
              <a:buFont typeface="Arial"/>
              <a:defRPr lang="es-ES" sz="2000" b="0" i="0" u="none" strike="noStrike" cap="none" spc="0">
                <a:solidFill>
                  <a:srgbClr val="000000"/>
                </a:solidFill>
                <a:latin typeface="Roobert"/>
                <a:ea typeface="Roobert"/>
                <a:cs typeface="Roobert"/>
              </a:defRPr>
            </a:lvl2pPr>
            <a:lvl3pPr marR="0" lvl="2">
              <a:spcAft>
                <a:spcPts val="0"/>
              </a:spcAft>
              <a:buSzPct val="100000"/>
              <a:buFont typeface="Arial"/>
              <a:defRPr lang="es-ES" sz="1800" b="0" i="0" u="none" strike="noStrike" cap="none" spc="0">
                <a:solidFill>
                  <a:srgbClr val="000000"/>
                </a:solidFill>
                <a:latin typeface="Roobert"/>
                <a:ea typeface="Roobert"/>
                <a:cs typeface="Roobert"/>
              </a:defRPr>
            </a:lvl3pPr>
            <a:lvl4pPr marR="0" lvl="3">
              <a:spcAft>
                <a:spcPts val="0"/>
              </a:spcAft>
              <a:buSzPct val="100000"/>
              <a:buFont typeface="Arial"/>
              <a:defRPr lang="es-ES" sz="1600" b="0" i="0" u="none" strike="noStrike" cap="none" spc="0">
                <a:solidFill>
                  <a:srgbClr val="000000"/>
                </a:solidFill>
                <a:latin typeface="Roobert"/>
                <a:ea typeface="Roobert"/>
                <a:cs typeface="Roobert"/>
              </a:defRPr>
            </a:lvl4pPr>
            <a:lvl5pPr marR="0" lvl="4">
              <a:spcAft>
                <a:spcPts val="0"/>
              </a:spcAft>
              <a:buSzPct val="100000"/>
              <a:buFont typeface="Arial"/>
              <a:defRPr lang="es-ES" sz="1600" b="0" i="0" u="none" strike="noStrike" cap="none" spc="0">
                <a:solidFill>
                  <a:srgbClr val="000000"/>
                </a:solidFill>
                <a:latin typeface="Roobert"/>
                <a:ea typeface="Roobert"/>
                <a:cs typeface="Roobert"/>
              </a:defRPr>
            </a:lvl5pPr>
          </a:lstStyle>
          <a:p>
            <a:pPr lvl="0">
              <a:defRPr/>
            </a:pPr>
            <a:r>
              <a:rPr lang="es-ES"/>
              <a:t>Haga clic para modificar los estilos de texto del patrón</a:t>
            </a:r>
            <a:endParaRPr/>
          </a:p>
          <a:p>
            <a:pPr lvl="1">
              <a:defRPr/>
            </a:pPr>
            <a:r>
              <a:rPr lang="es-ES"/>
              <a:t>Segundo nivel</a:t>
            </a:r>
            <a:endParaRPr/>
          </a:p>
          <a:p>
            <a:pPr lvl="2">
              <a:defRPr/>
            </a:pPr>
            <a:r>
              <a:rPr lang="es-ES"/>
              <a:t>Tercer nivel</a:t>
            </a:r>
            <a:endParaRPr/>
          </a:p>
          <a:p>
            <a:pPr lvl="3">
              <a:defRPr/>
            </a:pPr>
            <a:r>
              <a:rPr lang="es-ES"/>
              <a:t>Cuarto nivel</a:t>
            </a:r>
            <a:endParaRPr/>
          </a:p>
          <a:p>
            <a:pPr lvl="4">
              <a:defRPr/>
            </a:pPr>
            <a:r>
              <a:rPr lang="es-ES"/>
              <a:t>Quinto nivel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0" userDrawn="1">
  <p:cSld name="Diapositiva final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30556782" name="Título 1"/>
          <p:cNvSpPr txBox="1">
            <a:spLocks noGrp="1"/>
          </p:cNvSpPr>
          <p:nvPr>
            <p:ph type="title"/>
          </p:nvPr>
        </p:nvSpPr>
        <p:spPr bwMode="auto"/>
        <p:txBody>
          <a:bodyPr anchorCtr="1"/>
          <a:lstStyle>
            <a:lvl1pPr algn="ctr">
              <a:defRPr sz="3200">
                <a:latin typeface="Roobert"/>
                <a:ea typeface="Roobert"/>
                <a:cs typeface="Roobert"/>
              </a:defRPr>
            </a:lvl1pPr>
          </a:lstStyle>
          <a:p>
            <a:pPr lvl="0">
              <a:defRPr/>
            </a:pPr>
            <a:r>
              <a:rPr lang="es-ES"/>
              <a:t>¡Gracias!</a:t>
            </a:r>
            <a:endParaRPr/>
          </a:p>
        </p:txBody>
      </p:sp>
      <p:pic>
        <p:nvPicPr>
          <p:cNvPr id="1451751740" name="Gráfico 8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/>
        </p:blipFill>
        <p:spPr bwMode="auto">
          <a:xfrm>
            <a:off x="6799063" y="6332337"/>
            <a:ext cx="816579" cy="26912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681557419" name="Imagen 15" descr="Texto&#10;&#10;Descripción generada automáticamente"/>
          <p:cNvPicPr>
            <a:picLocks noChangeAspect="1"/>
          </p:cNvPicPr>
          <p:nvPr userDrawn="1"/>
        </p:nvPicPr>
        <p:blipFill>
          <a:blip r:embed="rId4"/>
          <a:stretch/>
        </p:blipFill>
        <p:spPr bwMode="auto">
          <a:xfrm>
            <a:off x="8245055" y="6349480"/>
            <a:ext cx="1168513" cy="25174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973872355" name="Imagen 16" descr="Logotipo&#10;&#10;Descripción generada automáticamente"/>
          <p:cNvPicPr>
            <a:picLocks noChangeAspect="1"/>
          </p:cNvPicPr>
          <p:nvPr userDrawn="1"/>
        </p:nvPicPr>
        <p:blipFill>
          <a:blip r:embed="rId5"/>
          <a:stretch/>
        </p:blipFill>
        <p:spPr bwMode="auto">
          <a:xfrm>
            <a:off x="10042979" y="6324937"/>
            <a:ext cx="1310824" cy="27628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396843499" name="Imagen 17" descr="Imagen que contiene Texto&#10;&#10;Descripción generada automáticamente"/>
          <p:cNvPicPr>
            <a:picLocks noChangeAspect="1"/>
          </p:cNvPicPr>
          <p:nvPr userDrawn="1"/>
        </p:nvPicPr>
        <p:blipFill>
          <a:blip r:embed="rId6"/>
          <a:stretch/>
        </p:blipFill>
        <p:spPr bwMode="auto">
          <a:xfrm>
            <a:off x="1869205" y="6252285"/>
            <a:ext cx="1432595" cy="34894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107417382" name="Imagen 18" descr="Texto&#10;&#10;Descripción generada automáticamente"/>
          <p:cNvPicPr>
            <a:picLocks noChangeAspect="1"/>
          </p:cNvPicPr>
          <p:nvPr userDrawn="1"/>
        </p:nvPicPr>
        <p:blipFill>
          <a:blip r:embed="rId7"/>
          <a:stretch/>
        </p:blipFill>
        <p:spPr bwMode="auto">
          <a:xfrm>
            <a:off x="5238463" y="6335168"/>
            <a:ext cx="931190" cy="26605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89340372" name="Picture 3" descr="Logotipo&#10;&#10;Descripción generada automáticamente"/>
          <p:cNvPicPr>
            <a:picLocks noChangeAspect="1"/>
          </p:cNvPicPr>
          <p:nvPr userDrawn="1"/>
        </p:nvPicPr>
        <p:blipFill>
          <a:blip r:embed="rId8"/>
          <a:stretch/>
        </p:blipFill>
        <p:spPr bwMode="auto">
          <a:xfrm>
            <a:off x="697329" y="6252285"/>
            <a:ext cx="521875" cy="33768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532827596" name="Imagen 20" descr="Imagen que contiene Forma&#10;&#10;Descripción generada automáticamente"/>
          <p:cNvPicPr>
            <a:picLocks noChangeAspect="1"/>
          </p:cNvPicPr>
          <p:nvPr userDrawn="1"/>
        </p:nvPicPr>
        <p:blipFill>
          <a:blip r:embed="rId9"/>
          <a:stretch/>
        </p:blipFill>
        <p:spPr bwMode="auto">
          <a:xfrm>
            <a:off x="3951801" y="6258565"/>
            <a:ext cx="657251" cy="3426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obj" userDrawn="1">
  <p:cSld name="Title and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526489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1916831467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EuNPC 2025 - Caen</a:t>
            </a:r>
            <a:endParaRPr/>
          </a:p>
        </p:txBody>
      </p:sp>
      <p:sp>
        <p:nvSpPr>
          <p:cNvPr id="74259252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SO splitting in 20O</a:t>
            </a:r>
            <a:endParaRPr/>
          </a:p>
        </p:txBody>
      </p:sp>
      <p:sp>
        <p:nvSpPr>
          <p:cNvPr id="1065951816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>‹#›</a:t>
            </a:fld>
            <a:endParaRPr lang="en-US"/>
          </a:p>
        </p:txBody>
      </p:sp>
      <p:sp>
        <p:nvSpPr>
          <p:cNvPr id="1796711975" name="Text Placeholder 2"/>
          <p:cNvSpPr>
            <a:spLocks noGrp="1"/>
          </p:cNvSpPr>
          <p:nvPr>
            <p:ph type="body" idx="1"/>
          </p:nvPr>
        </p:nvSpPr>
        <p:spPr bwMode="auto">
          <a:xfrm flipH="0" flipV="0">
            <a:off x="838197" y="1438086"/>
            <a:ext cx="10515600" cy="46971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buFont typeface="Arial"/>
              <a:buChar char="•"/>
              <a:defRPr lang="en-GB" sz="2400">
                <a:latin typeface="Roobert"/>
                <a:ea typeface="Roobert"/>
                <a:cs typeface="Roobert"/>
              </a:defRPr>
            </a:lvl1pPr>
            <a:lvl2pPr>
              <a:buFont typeface="Arial"/>
              <a:buChar char="•"/>
              <a:defRPr lang="en-GB" sz="2000">
                <a:latin typeface="Roobert"/>
                <a:ea typeface="Roobert"/>
                <a:cs typeface="Roobert"/>
              </a:defRPr>
            </a:lvl2pPr>
            <a:lvl3pPr>
              <a:buFont typeface="Arial"/>
              <a:buChar char="•"/>
              <a:defRPr lang="en-GB" sz="1800">
                <a:latin typeface="Roobert"/>
                <a:ea typeface="Roobert"/>
                <a:cs typeface="Roobert"/>
              </a:defRPr>
            </a:lvl3pPr>
            <a:lvl4pPr>
              <a:buFont typeface="Arial"/>
              <a:buChar char="•"/>
              <a:defRPr lang="en-GB" sz="1600">
                <a:latin typeface="Roobert"/>
                <a:ea typeface="Roobert"/>
                <a:cs typeface="Roobert"/>
              </a:defRPr>
            </a:lvl4pPr>
            <a:lvl5pPr>
              <a:buFont typeface="Arial"/>
              <a:buChar char="•"/>
              <a:defRPr lang="en-GB" sz="1400">
                <a:latin typeface="Roobert"/>
                <a:ea typeface="Roobert"/>
                <a:cs typeface="Roobert"/>
              </a:defRPr>
            </a:lvl5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twoObj" userDrawn="1">
  <p:cSld name="Two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70867751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1752230176" name="Content Placeholder 2"/>
          <p:cNvSpPr>
            <a:spLocks noGrp="1"/>
          </p:cNvSpPr>
          <p:nvPr>
            <p:ph sz="half" idx="1"/>
          </p:nvPr>
        </p:nvSpPr>
        <p:spPr bwMode="auto">
          <a:xfrm flipH="0" flipV="0">
            <a:off x="838197" y="1484779"/>
            <a:ext cx="5181598" cy="4692182"/>
          </a:xfrm>
        </p:spPr>
        <p:txBody>
          <a:bodyPr/>
          <a:lstStyle>
            <a:lvl1pPr>
              <a:buFont typeface="Arial"/>
              <a:buChar char="•"/>
              <a:defRPr/>
            </a:lvl1pPr>
            <a:lvl2pPr>
              <a:buFont typeface="Arial"/>
              <a:buChar char="•"/>
              <a:defRPr/>
            </a:lvl2pPr>
            <a:lvl3pPr>
              <a:buFont typeface="Arial"/>
              <a:buChar char="•"/>
              <a:defRPr/>
            </a:lvl3pPr>
            <a:lvl4pPr>
              <a:buFont typeface="Arial"/>
              <a:buChar char="•"/>
              <a:defRPr/>
            </a:lvl4pPr>
            <a:lvl5pPr>
              <a:buFont typeface="Arial"/>
              <a:buChar char="•"/>
              <a:defRPr/>
            </a:lvl5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1335909182" name="Content Placeholder 3"/>
          <p:cNvSpPr>
            <a:spLocks noGrp="1"/>
          </p:cNvSpPr>
          <p:nvPr>
            <p:ph sz="half" idx="2"/>
          </p:nvPr>
        </p:nvSpPr>
        <p:spPr bwMode="auto">
          <a:xfrm flipH="0" flipV="0">
            <a:off x="6172200" y="1484779"/>
            <a:ext cx="5181598" cy="4692182"/>
          </a:xfrm>
        </p:spPr>
        <p:txBody>
          <a:bodyPr/>
          <a:lstStyle>
            <a:lvl1pPr>
              <a:buFont typeface="Arial"/>
              <a:buChar char="•"/>
              <a:defRPr/>
            </a:lvl1pPr>
            <a:lvl2pPr>
              <a:buFont typeface="Arial"/>
              <a:buChar char="•"/>
              <a:defRPr/>
            </a:lvl2pPr>
            <a:lvl3pPr>
              <a:buFont typeface="Arial"/>
              <a:buChar char="•"/>
              <a:defRPr/>
            </a:lvl3pPr>
            <a:lvl4pPr>
              <a:buFont typeface="Arial"/>
              <a:buChar char="•"/>
              <a:defRPr/>
            </a:lvl4pPr>
            <a:lvl5pPr>
              <a:buFont typeface="Arial"/>
              <a:buChar char="•"/>
              <a:defRPr/>
            </a:lvl5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883819058" name="Date Placeholder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EuNPC 2025 - Caen</a:t>
            </a:r>
            <a:endParaRPr/>
          </a:p>
        </p:txBody>
      </p:sp>
      <p:sp>
        <p:nvSpPr>
          <p:cNvPr id="1552475925" name="Footer Placeholder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SO splitting in 20O</a:t>
            </a:r>
            <a:endParaRPr/>
          </a:p>
        </p:txBody>
      </p:sp>
      <p:sp>
        <p:nvSpPr>
          <p:cNvPr id="617176173" name="Slide Number Placeholder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twoTxTwoObj" userDrawn="1">
  <p:cSld name="Comparis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44864400" name="Title 1"/>
          <p:cNvSpPr>
            <a:spLocks noGrp="1"/>
          </p:cNvSpPr>
          <p:nvPr>
            <p:ph type="title"/>
          </p:nvPr>
        </p:nvSpPr>
        <p:spPr bwMode="auto">
          <a:xfrm flipH="0" flipV="0">
            <a:off x="838197" y="373529"/>
            <a:ext cx="10515600" cy="943161"/>
          </a:xfrm>
        </p:spPr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983379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38197" y="1503735"/>
            <a:ext cx="5157785" cy="823911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119859566" name="Content Placeholder 3"/>
          <p:cNvSpPr>
            <a:spLocks noGrp="1"/>
          </p:cNvSpPr>
          <p:nvPr>
            <p:ph sz="half" idx="2"/>
          </p:nvPr>
        </p:nvSpPr>
        <p:spPr bwMode="auto">
          <a:xfrm flipH="0" flipV="0">
            <a:off x="839786" y="2327646"/>
            <a:ext cx="5157784" cy="3862014"/>
          </a:xfrm>
        </p:spPr>
        <p:txBody>
          <a:bodyPr/>
          <a:lstStyle>
            <a:lvl1pPr>
              <a:buFont typeface="Arial"/>
              <a:buChar char="•"/>
              <a:defRPr/>
            </a:lvl1pPr>
            <a:lvl2pPr>
              <a:buFont typeface="Arial"/>
              <a:buChar char="•"/>
              <a:defRPr/>
            </a:lvl2pPr>
            <a:lvl3pPr>
              <a:buFont typeface="Arial"/>
              <a:buChar char="•"/>
              <a:defRPr/>
            </a:lvl3pPr>
            <a:lvl4pPr>
              <a:buFont typeface="Arial"/>
              <a:buChar char="•"/>
              <a:defRPr/>
            </a:lvl4pPr>
            <a:lvl5pPr>
              <a:buFont typeface="Arial"/>
              <a:buChar char="•"/>
              <a:defRPr/>
            </a:lvl5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1943767073" name="Text Placeholder 4"/>
          <p:cNvSpPr>
            <a:spLocks noGrp="1"/>
          </p:cNvSpPr>
          <p:nvPr>
            <p:ph type="body" sz="quarter" idx="3"/>
          </p:nvPr>
        </p:nvSpPr>
        <p:spPr bwMode="auto">
          <a:xfrm>
            <a:off x="6170610" y="1503735"/>
            <a:ext cx="5183187" cy="823911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</p:txBody>
      </p:sp>
      <p:sp>
        <p:nvSpPr>
          <p:cNvPr id="1706713092" name="Content Placeholder 5"/>
          <p:cNvSpPr>
            <a:spLocks noGrp="1"/>
          </p:cNvSpPr>
          <p:nvPr>
            <p:ph sz="quarter" idx="4"/>
          </p:nvPr>
        </p:nvSpPr>
        <p:spPr bwMode="auto">
          <a:xfrm flipH="0" flipV="0">
            <a:off x="6172200" y="2327646"/>
            <a:ext cx="5183186" cy="3862014"/>
          </a:xfrm>
        </p:spPr>
        <p:txBody>
          <a:bodyPr/>
          <a:lstStyle>
            <a:lvl1pPr>
              <a:buFont typeface="Arial"/>
              <a:buChar char="•"/>
              <a:defRPr/>
            </a:lvl1pPr>
            <a:lvl2pPr>
              <a:buFont typeface="Arial"/>
              <a:buChar char="•"/>
              <a:defRPr/>
            </a:lvl2pPr>
            <a:lvl3pPr>
              <a:buFont typeface="Arial"/>
              <a:buChar char="•"/>
              <a:defRPr/>
            </a:lvl3pPr>
            <a:lvl4pPr>
              <a:buFont typeface="Arial"/>
              <a:buChar char="•"/>
              <a:defRPr/>
            </a:lvl4pPr>
            <a:lvl5pPr>
              <a:buFont typeface="Arial"/>
              <a:buChar char="•"/>
              <a:defRPr/>
            </a:lvl5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2075379103" name="Date Placeholder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EuNPC 2025 - Caen</a:t>
            </a:r>
            <a:endParaRPr/>
          </a:p>
        </p:txBody>
      </p:sp>
      <p:sp>
        <p:nvSpPr>
          <p:cNvPr id="161936538" name="Footer Placeholder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SO splitting in 20O</a:t>
            </a:r>
            <a:endParaRPr/>
          </a:p>
        </p:txBody>
      </p:sp>
      <p:sp>
        <p:nvSpPr>
          <p:cNvPr id="173548877" name="Slide Number Placeholder 8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titleOnly" userDrawn="1">
  <p:cSld name="Title Only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58870740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741691602" name="Date Placehold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EuNPC 2025 - Caen</a:t>
            </a:r>
            <a:endParaRPr/>
          </a:p>
        </p:txBody>
      </p:sp>
      <p:sp>
        <p:nvSpPr>
          <p:cNvPr id="1748265742" name="Footer Placehold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SO splitting in 20O</a:t>
            </a:r>
            <a:endParaRPr/>
          </a:p>
        </p:txBody>
      </p:sp>
      <p:sp>
        <p:nvSpPr>
          <p:cNvPr id="1569229298" name="Slide Number Placehold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blank" userDrawn="1">
  <p:cSld name="Blank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80941473" name="Date Placeholder 1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EuNPC 2025 - Caen</a:t>
            </a:r>
            <a:endParaRPr/>
          </a:p>
        </p:txBody>
      </p:sp>
      <p:sp>
        <p:nvSpPr>
          <p:cNvPr id="661316946" name="Footer Placeholder 2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SO splitting in 20O</a:t>
            </a:r>
            <a:endParaRPr/>
          </a:p>
        </p:txBody>
      </p:sp>
      <p:sp>
        <p:nvSpPr>
          <p:cNvPr id="2050675948" name="Slide Number Placeholder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8395586-F03A-48D1-94DF-16B239DF4FB5}" type="slidenum">
              <a:rPr lang="en-US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Relationship Id="rId6" Type="http://schemas.openxmlformats.org/officeDocument/2006/relationships/image" Target="../media/image1.png"/><Relationship Id="rId7" Type="http://schemas.openxmlformats.org/officeDocument/2006/relationships/image" Target="../media/image2.png"/></Relationships>
</file>

<file path=ppt/slideMasters/_rels/slideMaster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slideLayout" Target="../slideLayouts/slideLayout6.xml"/><Relationship Id="rId3" Type="http://schemas.openxmlformats.org/officeDocument/2006/relationships/slideLayout" Target="../slideLayouts/slideLayout7.xml"/><Relationship Id="rId4" Type="http://schemas.openxmlformats.org/officeDocument/2006/relationships/slideLayout" Target="../slideLayouts/slideLayout8.xml"/><Relationship Id="rId5" Type="http://schemas.openxmlformats.org/officeDocument/2006/relationships/slideLayout" Target="../slideLayouts/slideLayout9.xml"/><Relationship Id="rId6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1.xml"/><Relationship Id="rId8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1">
  <p:cSld name="">
    <p:bg>
      <p:bgPr shadeToTitle="0">
        <a:noFill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8898377" name="Marcador de título 1"/>
          <p:cNvSpPr txBox="1">
            <a:spLocks noGrp="1"/>
          </p:cNvSpPr>
          <p:nvPr>
            <p:ph type="title"/>
          </p:nvPr>
        </p:nvSpPr>
        <p:spPr bwMode="auto">
          <a:xfrm>
            <a:off x="838202" y="1651293"/>
            <a:ext cx="10515600" cy="98378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>
            <a:lvl1pPr>
              <a:defRPr lang="en-GB"/>
            </a:lvl1pPr>
          </a:lstStyle>
          <a:p>
            <a:pPr lvl="0">
              <a:defRPr/>
            </a:pPr>
            <a:r>
              <a:rPr lang="es-ES"/>
              <a:t>Título presentación</a:t>
            </a:r>
            <a:endParaRPr/>
          </a:p>
        </p:txBody>
      </p:sp>
      <p:sp>
        <p:nvSpPr>
          <p:cNvPr id="677786472" name="Marcador de texto 2"/>
          <p:cNvSpPr txBox="1">
            <a:spLocks noGrp="1"/>
          </p:cNvSpPr>
          <p:nvPr>
            <p:ph type="body" idx="1"/>
          </p:nvPr>
        </p:nvSpPr>
        <p:spPr bwMode="auto">
          <a:xfrm flipH="0" flipV="0">
            <a:off x="791550" y="2833859"/>
            <a:ext cx="10515600" cy="92644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>
            <a:lvl1pPr>
              <a:defRPr lang="en-GB"/>
            </a:lvl1pPr>
          </a:lstStyle>
          <a:p>
            <a:pPr lvl="0">
              <a:defRPr/>
            </a:pPr>
            <a:r>
              <a:rPr lang="es-ES"/>
              <a:t>Subtítulo presentación</a:t>
            </a:r>
            <a:endParaRPr/>
          </a:p>
        </p:txBody>
      </p:sp>
      <p:pic>
        <p:nvPicPr>
          <p:cNvPr id="485834576" name="Imagen 17"/>
          <p:cNvPicPr>
            <a:picLocks noChangeAspect="1"/>
          </p:cNvPicPr>
          <p:nvPr userDrawn="1"/>
        </p:nvPicPr>
        <p:blipFill>
          <a:blip r:embed="rId6"/>
          <a:stretch/>
        </p:blipFill>
        <p:spPr bwMode="auto">
          <a:xfrm flipH="0" flipV="0">
            <a:off x="2012005" y="584579"/>
            <a:ext cx="8074685" cy="73235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312418584" name=""/>
          <p:cNvPicPr>
            <a:picLocks noChangeAspect="1"/>
          </p:cNvPicPr>
          <p:nvPr/>
        </p:nvPicPr>
        <p:blipFill>
          <a:blip r:embed="rId7"/>
          <a:stretch/>
        </p:blipFill>
        <p:spPr bwMode="auto">
          <a:xfrm flipH="0" flipV="0">
            <a:off x="315299" y="5982276"/>
            <a:ext cx="11468099" cy="588439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hf dt="1" ftr="1" hdr="0" sldNum="1"/>
  <p:txStyles>
    <p:titleStyle>
      <a:lvl1pPr marL="0" marR="0" lvl="0" indent="0" algn="l" defTabSz="914400" rtl="0">
        <a:lnSpc>
          <a:spcPct val="90000"/>
        </a:lnSpc>
        <a:spcBef>
          <a:spcPts val="0"/>
        </a:spcBef>
        <a:spcAft>
          <a:spcPts val="0"/>
        </a:spcAft>
        <a:buNone/>
        <a:defRPr lang="es-ES" sz="4000" b="1" i="0" u="none" strike="noStrike" cap="none" spc="0">
          <a:solidFill>
            <a:srgbClr val="002060"/>
          </a:solidFill>
          <a:latin typeface="Roobert"/>
        </a:defRPr>
      </a:lvl1pPr>
    </p:titleStyle>
    <p:bodyStyle>
      <a:lvl1pPr marL="0" marR="0" lvl="0" indent="0" algn="l" defTabSz="914400" rtl="0">
        <a:lnSpc>
          <a:spcPct val="90000"/>
        </a:lnSpc>
        <a:spcBef>
          <a:spcPts val="1000"/>
        </a:spcBef>
        <a:spcAft>
          <a:spcPts val="0"/>
        </a:spcAft>
        <a:buNone/>
        <a:defRPr lang="es-ES" sz="2800" b="0" i="0" u="none" strike="noStrike" cap="none" spc="0">
          <a:solidFill>
            <a:srgbClr val="000000"/>
          </a:solidFill>
          <a:latin typeface="Roobert"/>
        </a:defRPr>
      </a:lvl1pPr>
      <a:lvl2pPr marL="685800" indent="-228600" algn="l" defTabSz="914400" rtl="0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1">
  <p:cSld name=""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69498864" name="Title Placeholder 1"/>
          <p:cNvSpPr>
            <a:spLocks noGrp="1"/>
          </p:cNvSpPr>
          <p:nvPr>
            <p:ph type="title"/>
          </p:nvPr>
        </p:nvSpPr>
        <p:spPr bwMode="auto">
          <a:xfrm flipH="0" flipV="0">
            <a:off x="838197" y="326837"/>
            <a:ext cx="10515600" cy="9898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GB" sz="3800">
                <a:solidFill>
                  <a:srgbClr val="002060"/>
                </a:solidFill>
                <a:latin typeface="Roobert"/>
                <a:ea typeface="Roobert"/>
                <a:cs typeface="Roobert"/>
              </a:defRPr>
            </a:lvl1pPr>
          </a:lstStyle>
          <a:p>
            <a:pPr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979220662" name="Text Placeholder 2"/>
          <p:cNvSpPr>
            <a:spLocks noGrp="1"/>
          </p:cNvSpPr>
          <p:nvPr>
            <p:ph type="body" idx="1"/>
          </p:nvPr>
        </p:nvSpPr>
        <p:spPr bwMode="auto">
          <a:xfrm flipH="0" flipV="0">
            <a:off x="838197" y="1438087"/>
            <a:ext cx="10515600" cy="46971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buFont typeface="Arial"/>
              <a:buChar char="•"/>
              <a:defRPr lang="en-GB" sz="2400">
                <a:latin typeface="Roobert"/>
                <a:ea typeface="Roobert"/>
                <a:cs typeface="Roobert"/>
              </a:defRPr>
            </a:lvl1pPr>
            <a:lvl2pPr>
              <a:buFont typeface="Arial"/>
              <a:buChar char="•"/>
              <a:defRPr lang="en-GB" sz="2000">
                <a:latin typeface="Roobert"/>
                <a:ea typeface="Roobert"/>
                <a:cs typeface="Roobert"/>
              </a:defRPr>
            </a:lvl2pPr>
            <a:lvl3pPr>
              <a:buFont typeface="Arial"/>
              <a:buChar char="•"/>
              <a:defRPr lang="en-GB" sz="1800">
                <a:latin typeface="Roobert"/>
                <a:ea typeface="Roobert"/>
                <a:cs typeface="Roobert"/>
              </a:defRPr>
            </a:lvl3pPr>
            <a:lvl4pPr>
              <a:buFont typeface="Arial"/>
              <a:buChar char="•"/>
              <a:defRPr lang="en-GB" sz="1600">
                <a:latin typeface="Roobert"/>
                <a:ea typeface="Roobert"/>
                <a:cs typeface="Roobert"/>
              </a:defRPr>
            </a:lvl4pPr>
            <a:lvl5pPr>
              <a:buFont typeface="Arial"/>
              <a:buChar char="•"/>
              <a:defRPr lang="en-GB" sz="1400">
                <a:latin typeface="Roobert"/>
                <a:ea typeface="Roobert"/>
                <a:cs typeface="Roobert"/>
              </a:defRPr>
            </a:lvl5pPr>
          </a:lstStyle>
          <a:p>
            <a:pPr lvl="0">
              <a:defRPr/>
            </a:pPr>
            <a:r>
              <a:rPr lang="en-US"/>
              <a:t>Click to edit Master text styles</a:t>
            </a:r>
            <a:endParaRPr/>
          </a:p>
          <a:p>
            <a:pPr lvl="1">
              <a:defRPr/>
            </a:pPr>
            <a:r>
              <a:rPr lang="en-US"/>
              <a:t>Second level</a:t>
            </a:r>
            <a:endParaRPr/>
          </a:p>
          <a:p>
            <a:pPr lvl="2">
              <a:defRPr/>
            </a:pPr>
            <a:r>
              <a:rPr lang="en-US"/>
              <a:t>Third level</a:t>
            </a:r>
            <a:endParaRPr/>
          </a:p>
          <a:p>
            <a:pPr lvl="3">
              <a:defRPr/>
            </a:pPr>
            <a:r>
              <a:rPr lang="en-US"/>
              <a:t>Fourth level</a:t>
            </a:r>
            <a:endParaRPr/>
          </a:p>
          <a:p>
            <a:pPr lvl="4">
              <a:defRPr/>
            </a:pPr>
            <a:r>
              <a:rPr lang="en-US"/>
              <a:t>Fifth level</a:t>
            </a:r>
            <a:endParaRPr lang="en-US"/>
          </a:p>
        </p:txBody>
      </p:sp>
      <p:sp>
        <p:nvSpPr>
          <p:cNvPr id="1741296076" name="Date Placeholder 3"/>
          <p:cNvSpPr>
            <a:spLocks noGrp="1"/>
          </p:cNvSpPr>
          <p:nvPr>
            <p:ph type="dt" sz="half" idx="2"/>
          </p:nvPr>
        </p:nvSpPr>
        <p:spPr bwMode="auto">
          <a:xfrm>
            <a:off x="838198" y="6356349"/>
            <a:ext cx="2743200" cy="365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  <a:latin typeface="Roobert"/>
                <a:ea typeface="Roobert"/>
                <a:cs typeface="Roobert"/>
              </a:defRPr>
            </a:lvl1pPr>
          </a:lstStyle>
          <a:p>
            <a:pPr>
              <a:defRPr/>
            </a:pPr>
            <a:r>
              <a:rPr/>
              <a:t>EuNPC 2025 - Caen</a:t>
            </a:r>
            <a:endParaRPr/>
          </a:p>
        </p:txBody>
      </p:sp>
      <p:sp>
        <p:nvSpPr>
          <p:cNvPr id="1735805422" name="Footer Placeholder 4"/>
          <p:cNvSpPr>
            <a:spLocks noGrp="1"/>
          </p:cNvSpPr>
          <p:nvPr>
            <p:ph type="ftr" sz="quarter" idx="3"/>
          </p:nvPr>
        </p:nvSpPr>
        <p:spPr bwMode="auto">
          <a:xfrm>
            <a:off x="4038598" y="6356349"/>
            <a:ext cx="4114800" cy="365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  <a:latin typeface="Roobert"/>
                <a:ea typeface="Roobert"/>
                <a:cs typeface="Roobert"/>
              </a:defRPr>
            </a:lvl1pPr>
          </a:lstStyle>
          <a:p>
            <a:pPr>
              <a:defRPr/>
            </a:pPr>
            <a:r>
              <a:rPr/>
              <a:t>SO splitting in 20O</a:t>
            </a:r>
            <a:endParaRPr/>
          </a:p>
        </p:txBody>
      </p:sp>
      <p:sp>
        <p:nvSpPr>
          <p:cNvPr id="711692454" name="Slide Number Placeholder 5"/>
          <p:cNvSpPr>
            <a:spLocks noGrp="1"/>
          </p:cNvSpPr>
          <p:nvPr>
            <p:ph type="sldNum" sz="quarter" idx="4"/>
          </p:nvPr>
        </p:nvSpPr>
        <p:spPr bwMode="auto">
          <a:xfrm>
            <a:off x="8610599" y="6356349"/>
            <a:ext cx="2743200" cy="365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  <a:latin typeface="Roobert"/>
                <a:ea typeface="Roobert"/>
                <a:cs typeface="Roobert"/>
              </a:defRPr>
            </a:lvl1pPr>
          </a:lstStyle>
          <a:p>
            <a:pPr>
              <a:defRPr/>
            </a:pPr>
            <a:fld id="{08395586-F03A-48D1-94DF-16B239DF4FB5}" type="slidenum">
              <a:rPr lang="en-US"/>
              <a:t>‹#›</a:t>
            </a:fld>
            <a:endParaRPr lang="en-US"/>
          </a:p>
        </p:txBody>
      </p:sp>
      <p:cxnSp>
        <p:nvCxnSpPr>
          <p:cNvPr id="801349144" name=""/>
          <p:cNvCxnSpPr/>
          <p:nvPr/>
        </p:nvCxnSpPr>
        <p:spPr bwMode="auto">
          <a:xfrm flipH="0" flipV="1">
            <a:off x="838198" y="6272304"/>
            <a:ext cx="10515600" cy="0"/>
          </a:xfrm>
          <a:prstGeom prst="line">
            <a:avLst/>
          </a:prstGeom>
          <a:ln w="12699" cap="flat" cmpd="sng" algn="ctr">
            <a:solidFill>
              <a:schemeClr val="tx1"/>
            </a:solidFill>
            <a:prstDash val="solid"/>
            <a:miter lim="800000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  <p:sldLayoutId id="2147483658" r:id="rId5"/>
    <p:sldLayoutId id="2147483659" r:id="rId6"/>
    <p:sldLayoutId id="2147483660" r:id="rId7"/>
  </p:sldLayoutIdLst>
  <p:hf dt="1" ftr="1" hdr="0" sldNum="1"/>
  <p:txStyles>
    <p:titleStyle>
      <a:lvl1pPr algn="l" defTabSz="914400" rtl="0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>
        <a:lnSpc>
          <a:spcPct val="90000"/>
        </a:lnSpc>
        <a:spcBef>
          <a:spcPts val="999"/>
        </a:spcBef>
        <a:buFont typeface="Arial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>
        <a:lnSpc>
          <a:spcPct val="90000"/>
        </a:lnSpc>
        <a:spcBef>
          <a:spcPts val="499"/>
        </a:spcBef>
        <a:buFont typeface="Arial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>
        <a:lnSpc>
          <a:spcPct val="90000"/>
        </a:lnSpc>
        <a:spcBef>
          <a:spcPts val="499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>
        <a:lnSpc>
          <a:spcPct val="90000"/>
        </a:lnSpc>
        <a:spcBef>
          <a:spcPts val="499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>
        <a:lnSpc>
          <a:spcPct val="90000"/>
        </a:lnSpc>
        <a:spcBef>
          <a:spcPts val="499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514599" indent="-228600" algn="l" defTabSz="914400" rtl="0">
        <a:lnSpc>
          <a:spcPct val="90000"/>
        </a:lnSpc>
        <a:spcBef>
          <a:spcPts val="499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>
        <a:lnSpc>
          <a:spcPct val="90000"/>
        </a:lnSpc>
        <a:spcBef>
          <a:spcPts val="499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>
        <a:lnSpc>
          <a:spcPct val="90000"/>
        </a:lnSpc>
        <a:spcBef>
          <a:spcPts val="499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>
        <a:lnSpc>
          <a:spcPct val="90000"/>
        </a:lnSpc>
        <a:spcBef>
          <a:spcPts val="499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5.png"/></Relationships>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6.png"/><Relationship Id="rId4" Type="http://schemas.openxmlformats.org/officeDocument/2006/relationships/image" Target="../media/image27.png"/></Relationships>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8.png"/></Relationships>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9.png"/></Relationships>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0.png"/></Relationships>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1.png"/></Relationships>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6" Type="http://schemas.openxmlformats.org/officeDocument/2006/relationships/image" Target="../media/image35.png"/><Relationship Id="rId7" Type="http://schemas.openxmlformats.org/officeDocument/2006/relationships/image" Target="../media/image36.jpg"/><Relationship Id="rId8" Type="http://schemas.openxmlformats.org/officeDocument/2006/relationships/image" Target="../media/image37.png"/><Relationship Id="rId9" Type="http://schemas.openxmlformats.org/officeDocument/2006/relationships/image" Target="../media/image38.png"/><Relationship Id="rId10" Type="http://schemas.openxmlformats.org/officeDocument/2006/relationships/image" Target="../media/image39.png"/><Relationship Id="rId11" Type="http://schemas.openxmlformats.org/officeDocument/2006/relationships/image" Target="../media/image40.png"/></Relationships>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1.png"/><Relationship Id="rId4" Type="http://schemas.openxmlformats.org/officeDocument/2006/relationships/image" Target="../media/image42.png"/></Relationships>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/Relationships>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3.png"/><Relationship Id="rId4" Type="http://schemas.openxmlformats.org/officeDocument/2006/relationships/image" Target="../media/image44.png"/></Relationships>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5.png"/><Relationship Id="rId4" Type="http://schemas.openxmlformats.org/officeDocument/2006/relationships/image" Target="../media/image46.png"/></Relationships>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7.png"/></Relationships>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8.png"/></Relationships>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/Relationships>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Relationship Id="rId4" Type="http://schemas.openxmlformats.org/officeDocument/2006/relationships/image" Target="../media/image13.png"/></Relationships>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/Relationships>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png"/></Relationships>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png"/></Relationships>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/Relationships>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2.png"/><Relationship Id="rId4" Type="http://schemas.openxmlformats.org/officeDocument/2006/relationships/image" Target="../media/image23.png"/></Relationships>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73679739" name="Subtítulo 2"/>
          <p:cNvSpPr txBox="1">
            <a:spLocks noGrp="1"/>
          </p:cNvSpPr>
          <p:nvPr>
            <p:ph type="subTitle" idx="4294967295"/>
          </p:nvPr>
        </p:nvSpPr>
        <p:spPr bwMode="auto">
          <a:xfrm flipH="0" flipV="0">
            <a:off x="838197" y="3149425"/>
            <a:ext cx="10515600" cy="793921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1">
            <a:normAutofit fontScale="75000" lnSpcReduction="5000"/>
          </a:bodyPr>
          <a:lstStyle>
            <a:lvl1pPr>
              <a:defRPr sz="2800"/>
            </a:lvl1pPr>
          </a:lstStyle>
          <a:p>
            <a:pPr>
              <a:defRPr/>
            </a:pPr>
            <a:r>
              <a:rPr lang="en-GB" sz="3200"/>
              <a:t>M. Lozano-González, B. Fernández-Domínguez</a:t>
            </a:r>
            <a:r>
              <a:rPr lang="es-ES" sz="3200"/>
              <a:t>, </a:t>
            </a:r>
            <a:r>
              <a:rPr lang="es-ES" sz="3200"/>
              <a:t>J. Lois-Fuentes, </a:t>
            </a:r>
            <a:endParaRPr sz="3200"/>
          </a:p>
          <a:p>
            <a:pPr>
              <a:defRPr/>
            </a:pPr>
            <a:r>
              <a:rPr lang="es-ES" sz="3200"/>
              <a:t>T. Roger, </a:t>
            </a:r>
            <a:r>
              <a:rPr lang="es-ES" sz="3200"/>
              <a:t>F. Delaunay</a:t>
            </a:r>
            <a:endParaRPr sz="3200"/>
          </a:p>
        </p:txBody>
      </p:sp>
      <p:sp>
        <p:nvSpPr>
          <p:cNvPr id="2009727320" name="Title Placeholder 1"/>
          <p:cNvSpPr>
            <a:spLocks noGrp="1"/>
          </p:cNvSpPr>
          <p:nvPr>
            <p:ph type="title"/>
          </p:nvPr>
        </p:nvSpPr>
        <p:spPr bwMode="auto"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pPr>
              <a:defRPr/>
            </a:pPr>
            <a:r>
              <a:rPr lang="en-GB">
                <a:latin typeface="STIX"/>
                <a:ea typeface="STIX"/>
                <a:cs typeface="STIX"/>
              </a:rPr>
              <a:t>ν</a:t>
            </a:r>
            <a:r>
              <a:rPr lang="en-GB"/>
              <a:t>0p</a:t>
            </a:r>
            <a:r>
              <a:rPr lang="en-GB" baseline="-25000"/>
              <a:t>1/2</a:t>
            </a:r>
            <a:r>
              <a:rPr lang="en-GB"/>
              <a:t> – </a:t>
            </a:r>
            <a:r>
              <a:rPr lang="en-GB">
                <a:latin typeface="STIX"/>
                <a:ea typeface="STIX"/>
                <a:cs typeface="STIX"/>
              </a:rPr>
              <a:t>ν</a:t>
            </a:r>
            <a:r>
              <a:rPr lang="en-GB"/>
              <a:t>0p</a:t>
            </a:r>
            <a:r>
              <a:rPr lang="en-GB" baseline="-25000"/>
              <a:t>3/2</a:t>
            </a:r>
            <a:r>
              <a:rPr lang="en-GB"/>
              <a:t> spin-orbit splitting in</a:t>
            </a:r>
            <a:r>
              <a:rPr lang="en-GB">
                <a:latin typeface="Roobert"/>
                <a:ea typeface="Roobert"/>
                <a:cs typeface="Roobert"/>
              </a:rPr>
              <a:t> </a:t>
            </a:r>
            <a:r>
              <a:rPr lang="en-GB" baseline="30000">
                <a:latin typeface="Roobert"/>
                <a:ea typeface="Roobert"/>
                <a:cs typeface="Roobert"/>
              </a:rPr>
              <a:t>20</a:t>
            </a:r>
            <a:r>
              <a:rPr lang="en-GB"/>
              <a:t>O</a:t>
            </a:r>
            <a:endParaRPr lang="en-GB" b="1" baseline="30000">
              <a:latin typeface="Roobert"/>
              <a:cs typeface="Roobert"/>
            </a:endParaRPr>
          </a:p>
        </p:txBody>
      </p:sp>
      <p:sp>
        <p:nvSpPr>
          <p:cNvPr id="726039869" name="Text Placeholder 9"/>
          <p:cNvSpPr>
            <a:spLocks noGrp="1"/>
          </p:cNvSpPr>
          <p:nvPr>
            <p:ph type="body" sz="quarter" idx="42949672951"/>
          </p:nvPr>
        </p:nvSpPr>
        <p:spPr bwMode="auto">
          <a:xfrm flipH="0" flipV="0">
            <a:off x="838197" y="4108822"/>
            <a:ext cx="4323601" cy="485588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1">
            <a:normAutofit/>
          </a:bodyPr>
          <a:lstStyle>
            <a:lvl1pPr>
              <a:defRPr sz="2400"/>
            </a:lvl1pPr>
          </a:lstStyle>
          <a:p>
            <a:pPr>
              <a:defRPr/>
            </a:pPr>
            <a:r>
              <a:rPr lang="en-GB" sz="2000"/>
              <a:t>IGFAE-USC, GANIL and LPC-Caen</a:t>
            </a:r>
            <a:endParaRPr sz="2000"/>
          </a:p>
        </p:txBody>
      </p:sp>
      <p:sp>
        <p:nvSpPr>
          <p:cNvPr id="148488122" name="Text Placeholder 9"/>
          <p:cNvSpPr>
            <a:spLocks noGrp="1"/>
          </p:cNvSpPr>
          <p:nvPr/>
        </p:nvSpPr>
        <p:spPr bwMode="auto">
          <a:xfrm flipH="0" flipV="0">
            <a:off x="838197" y="4594411"/>
            <a:ext cx="4323601" cy="485587"/>
          </a:xfrm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1">
            <a:normAutofit/>
          </a:bodyPr>
          <a:lstStyle>
            <a:lvl1pPr marL="0" marR="0" lvl="0" indent="0" algn="l" defTabSz="914400" rtl="0">
              <a:lnSpc>
                <a:spcPct val="90000"/>
              </a:lnSpc>
              <a:spcBef>
                <a:spcPts val="999"/>
              </a:spcBef>
              <a:spcAft>
                <a:spcPts val="0"/>
              </a:spcAft>
              <a:buNone/>
              <a:defRPr lang="en-GB" sz="2400" b="0" i="0" u="none" strike="noStrike" cap="none" spc="0">
                <a:solidFill>
                  <a:srgbClr val="000000"/>
                </a:solidFill>
                <a:latin typeface="Roobert"/>
              </a:defRPr>
            </a:lvl1pPr>
            <a:lvl2pPr marL="685800" indent="-228600" algn="l" defTabSz="914400" rtl="0">
              <a:lnSpc>
                <a:spcPct val="90000"/>
              </a:lnSpc>
              <a:spcBef>
                <a:spcPts val="499"/>
              </a:spcBef>
              <a:buFont typeface="Arial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>
              <a:lnSpc>
                <a:spcPct val="90000"/>
              </a:lnSpc>
              <a:spcBef>
                <a:spcPts val="499"/>
              </a:spcBef>
              <a:buFont typeface="Arial"/>
              <a:buChar char="•"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>
              <a:lnSpc>
                <a:spcPct val="90000"/>
              </a:lnSpc>
              <a:spcBef>
                <a:spcPts val="499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>
              <a:lnSpc>
                <a:spcPct val="90000"/>
              </a:lnSpc>
              <a:spcBef>
                <a:spcPts val="499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99" indent="-228600" algn="l" defTabSz="914400" rtl="0">
              <a:lnSpc>
                <a:spcPct val="90000"/>
              </a:lnSpc>
              <a:spcBef>
                <a:spcPts val="499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>
              <a:lnSpc>
                <a:spcPct val="90000"/>
              </a:lnSpc>
              <a:spcBef>
                <a:spcPts val="499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>
              <a:lnSpc>
                <a:spcPct val="90000"/>
              </a:lnSpc>
              <a:spcBef>
                <a:spcPts val="499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>
              <a:lnSpc>
                <a:spcPct val="90000"/>
              </a:lnSpc>
              <a:spcBef>
                <a:spcPts val="499"/>
              </a:spcBef>
              <a:buFont typeface="Arial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GB" sz="1800" i="1"/>
              <a:t>EuNPC 2025 - Caen</a:t>
            </a:r>
            <a:endParaRPr sz="1800" i="1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00638960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Results: E</a:t>
            </a:r>
            <a:r>
              <a:rPr baseline="-25000"/>
              <a:t>x</a:t>
            </a:r>
            <a:r>
              <a:rPr/>
              <a:t> spectrum</a:t>
            </a:r>
            <a:endParaRPr/>
          </a:p>
        </p:txBody>
      </p:sp>
      <p:sp>
        <p:nvSpPr>
          <p:cNvPr id="685848044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EuNPC 2025 - Caen</a:t>
            </a:r>
            <a:endParaRPr/>
          </a:p>
        </p:txBody>
      </p:sp>
      <p:sp>
        <p:nvSpPr>
          <p:cNvPr id="1440446788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SO splitting in 20O</a:t>
            </a:r>
            <a:endParaRPr/>
          </a:p>
        </p:txBody>
      </p:sp>
      <p:sp>
        <p:nvSpPr>
          <p:cNvPr id="674875882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9F4741B4-DCA1-4DE5-664D-3627B4B987B0}" type="slidenum">
              <a:rPr lang="en-US"/>
              <a:t/>
            </a:fld>
            <a:endParaRPr lang="en-US"/>
          </a:p>
        </p:txBody>
      </p:sp>
      <p:pic>
        <p:nvPicPr>
          <p:cNvPr id="290232378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rot="0" flipH="0" flipV="0">
            <a:off x="1903035" y="1251320"/>
            <a:ext cx="7545477" cy="3704202"/>
          </a:xfrm>
          <a:prstGeom prst="rect">
            <a:avLst/>
          </a:prstGeom>
        </p:spPr>
      </p:pic>
      <p:sp>
        <p:nvSpPr>
          <p:cNvPr id="508163415" name=""/>
          <p:cNvSpPr/>
          <p:nvPr/>
        </p:nvSpPr>
        <p:spPr bwMode="auto">
          <a:xfrm rot="0" flipH="0" flipV="0">
            <a:off x="6459431" y="5040171"/>
            <a:ext cx="4059540" cy="945029"/>
          </a:xfrm>
          <a:prstGeom prst="flowChartAlternateProcess">
            <a:avLst/>
          </a:prstGeom>
          <a:solidFill>
            <a:srgbClr val="FFEEDD"/>
          </a:soli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/>
          <a:p>
            <a:pPr>
              <a:defRPr/>
            </a:pPr>
            <a:r>
              <a:rPr b="1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T = 5/2 </a:t>
            </a:r>
            <a:r>
              <a:rPr b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at E</a:t>
            </a:r>
            <a:r>
              <a:rPr b="0" baseline="-2500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x</a:t>
            </a:r>
            <a:r>
              <a:rPr b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  &gt; 10 MeV, based on comparison with </a:t>
            </a:r>
            <a:r>
              <a:rPr b="1" baseline="30000">
                <a:solidFill>
                  <a:srgbClr val="FC12F4"/>
                </a:solidFill>
                <a:latin typeface="Roobert"/>
                <a:ea typeface="Roobert"/>
                <a:cs typeface="Roobert"/>
              </a:rPr>
              <a:t>20</a:t>
            </a:r>
            <a:r>
              <a:rPr b="1">
                <a:solidFill>
                  <a:srgbClr val="FC12F4"/>
                </a:solidFill>
                <a:latin typeface="Roobert"/>
                <a:ea typeface="Roobert"/>
                <a:cs typeface="Roobert"/>
              </a:rPr>
              <a:t>O(d,</a:t>
            </a:r>
            <a:r>
              <a:rPr b="1" baseline="30000">
                <a:solidFill>
                  <a:srgbClr val="FC12F4"/>
                </a:solidFill>
                <a:latin typeface="Roobert"/>
                <a:ea typeface="Roobert"/>
                <a:cs typeface="Roobert"/>
              </a:rPr>
              <a:t>3</a:t>
            </a:r>
            <a:r>
              <a:rPr b="1">
                <a:solidFill>
                  <a:srgbClr val="FC12F4"/>
                </a:solidFill>
                <a:latin typeface="Roobert"/>
                <a:ea typeface="Roobert"/>
                <a:cs typeface="Roobert"/>
              </a:rPr>
              <a:t>He)</a:t>
            </a:r>
            <a:r>
              <a:rPr b="1" baseline="30000">
                <a:solidFill>
                  <a:srgbClr val="FC12F4"/>
                </a:solidFill>
                <a:latin typeface="Roobert"/>
                <a:ea typeface="Roobert"/>
                <a:cs typeface="Roobert"/>
              </a:rPr>
              <a:t>19</a:t>
            </a:r>
            <a:r>
              <a:rPr b="1">
                <a:solidFill>
                  <a:srgbClr val="FC12F4"/>
                </a:solidFill>
                <a:latin typeface="Roobert"/>
                <a:ea typeface="Roobert"/>
                <a:cs typeface="Roobert"/>
              </a:rPr>
              <a:t>N</a:t>
            </a:r>
            <a:endParaRPr b="0">
              <a:solidFill>
                <a:schemeClr val="tx1"/>
              </a:solidFill>
              <a:latin typeface="Roobert"/>
              <a:cs typeface="Roobert"/>
            </a:endParaRPr>
          </a:p>
        </p:txBody>
      </p:sp>
      <p:sp>
        <p:nvSpPr>
          <p:cNvPr id="522547220" name=""/>
          <p:cNvSpPr/>
          <p:nvPr/>
        </p:nvSpPr>
        <p:spPr bwMode="auto">
          <a:xfrm rot="0" flipH="0" flipV="0">
            <a:off x="1903035" y="5040171"/>
            <a:ext cx="3403983" cy="857925"/>
          </a:xfrm>
          <a:prstGeom prst="flowChartAlternateProcess">
            <a:avLst/>
          </a:prstGeom>
          <a:solidFill>
            <a:srgbClr val="CAF0F8"/>
          </a:soli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/>
          <a:p>
            <a:pPr>
              <a:defRPr/>
            </a:pPr>
            <a:r>
              <a:rPr b="1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T = 3/2 </a:t>
            </a:r>
            <a:r>
              <a:rPr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states @ E</a:t>
            </a:r>
            <a:r>
              <a:rPr baseline="-2500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x </a:t>
            </a:r>
            <a:r>
              <a:rPr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&lt; 10 MeV</a:t>
            </a:r>
            <a:endParaRPr>
              <a:solidFill>
                <a:schemeClr val="tx1"/>
              </a:solidFill>
              <a:latin typeface="Roobert"/>
              <a:cs typeface="Roober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3482085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Results: cross-sections</a:t>
            </a:r>
            <a:endParaRPr/>
          </a:p>
        </p:txBody>
      </p:sp>
      <p:sp>
        <p:nvSpPr>
          <p:cNvPr id="1693661500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EuNPC 2025 - Caen</a:t>
            </a:r>
            <a:endParaRPr/>
          </a:p>
        </p:txBody>
      </p:sp>
      <p:sp>
        <p:nvSpPr>
          <p:cNvPr id="64602200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SO splitting in 20O</a:t>
            </a:r>
            <a:endParaRPr/>
          </a:p>
        </p:txBody>
      </p:sp>
      <p:sp>
        <p:nvSpPr>
          <p:cNvPr id="1289461208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54727CF1-AAEE-9463-589A-273D9E14568F}" type="slidenum">
              <a:rPr lang="en-US"/>
              <a:t/>
            </a:fld>
            <a:endParaRPr lang="en-US"/>
          </a:p>
        </p:txBody>
      </p:sp>
      <p:pic>
        <p:nvPicPr>
          <p:cNvPr id="539785762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460748" y="1316688"/>
            <a:ext cx="3681951" cy="4928531"/>
          </a:xfrm>
          <a:prstGeom prst="rect">
            <a:avLst/>
          </a:prstGeom>
        </p:spPr>
      </p:pic>
      <p:grpSp>
        <p:nvGrpSpPr>
          <p:cNvPr id="1998346740" name=""/>
          <p:cNvGrpSpPr/>
          <p:nvPr/>
        </p:nvGrpSpPr>
        <p:grpSpPr bwMode="auto">
          <a:xfrm flipH="0" flipV="0">
            <a:off x="4282161" y="1492904"/>
            <a:ext cx="1622801" cy="1933014"/>
            <a:chOff x="0" y="0"/>
            <a:chExt cx="1622801" cy="1933014"/>
          </a:xfrm>
        </p:grpSpPr>
        <p:sp>
          <p:nvSpPr>
            <p:cNvPr id="1626755199" name=""/>
            <p:cNvSpPr/>
            <p:nvPr/>
          </p:nvSpPr>
          <p:spPr bwMode="auto">
            <a:xfrm rot="0" flipH="0" flipV="0">
              <a:off x="0" y="0"/>
              <a:ext cx="1622801" cy="1933014"/>
            </a:xfrm>
            <a:custGeom>
              <a:avLst/>
              <a:gdLst/>
              <a:ahLst/>
              <a:cxnLst/>
              <a:rect l="0" t="0" r="r" b="b"/>
              <a:pathLst>
                <a:path w="43200" h="43200" fill="norm" stroke="1" extrusionOk="0">
                  <a:moveTo>
                    <a:pt x="0" y="0"/>
                  </a:moveTo>
                  <a:lnTo>
                    <a:pt x="43200" y="43"/>
                  </a:lnTo>
                  <a:lnTo>
                    <a:pt x="43200" y="43200"/>
                  </a:lnTo>
                  <a:lnTo>
                    <a:pt x="0" y="43156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 cmpd="sng" algn="ctr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p>
              <a:pPr>
                <a:defRPr/>
              </a:pPr>
              <a:endParaRPr/>
            </a:p>
          </p:txBody>
        </p:sp>
        <p:sp>
          <p:nvSpPr>
            <p:cNvPr id="1321757305" name=""/>
            <p:cNvSpPr/>
            <p:nvPr/>
          </p:nvSpPr>
          <p:spPr bwMode="auto">
            <a:xfrm rot="0" flipH="0" flipV="0">
              <a:off x="352643" y="571497"/>
              <a:ext cx="1136404" cy="1237187"/>
            </a:xfrm>
            <a:prstGeom prst="rect">
              <a:avLst/>
            </a:prstGeom>
            <a:solidFill>
              <a:srgbClr val="CAF0F8"/>
            </a:solidFill>
            <a:ln w="12700" cap="flat" cmpd="sng" algn="ctr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lIns="91440" tIns="45720" rIns="91440" bIns="45720" numCol="1" spcCol="0" rtlCol="0" fromWordArt="0" anchor="ctr" anchorCtr="0" forceAA="0" upright="0" compatLnSpc="0"/>
            <a:p>
              <a:pPr algn="ctr">
                <a:defRPr/>
              </a:pPr>
              <a:r>
                <a:rPr b="0">
                  <a:solidFill>
                    <a:srgbClr val="000000"/>
                  </a:solidFill>
                  <a:latin typeface="Roobert"/>
                  <a:ea typeface="Roobert"/>
                  <a:cs typeface="Roobert"/>
                </a:rPr>
                <a:t>N = 8</a:t>
              </a:r>
              <a:endParaRPr b="0">
                <a:solidFill>
                  <a:srgbClr val="000000"/>
                </a:solidFill>
                <a:latin typeface="Roobert"/>
                <a:cs typeface="Roobert"/>
              </a:endParaRPr>
            </a:p>
          </p:txBody>
        </p:sp>
        <p:cxnSp>
          <p:nvCxnSpPr>
            <p:cNvPr id="494863001" name=""/>
            <p:cNvCxnSpPr/>
            <p:nvPr/>
          </p:nvCxnSpPr>
          <p:spPr bwMode="auto">
            <a:xfrm rot="0" flipH="0" flipV="1">
              <a:off x="556956" y="397038"/>
              <a:ext cx="846733" cy="0"/>
            </a:xfrm>
            <a:prstGeom prst="line">
              <a:avLst/>
            </a:prstGeom>
            <a:ln w="25399" cap="flat" cmpd="sng" algn="ctr">
              <a:solidFill>
                <a:schemeClr val="tx1"/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423168" name=""/>
            <p:cNvCxnSpPr/>
            <p:nvPr/>
          </p:nvCxnSpPr>
          <p:spPr bwMode="auto">
            <a:xfrm rot="0" flipH="0" flipV="1">
              <a:off x="556956" y="160410"/>
              <a:ext cx="846733" cy="0"/>
            </a:xfrm>
            <a:prstGeom prst="line">
              <a:avLst/>
            </a:prstGeom>
            <a:ln w="25399" cap="flat" cmpd="sng" algn="ctr">
              <a:solidFill>
                <a:schemeClr val="tx1"/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46638824" name=""/>
            <p:cNvSpPr txBox="1"/>
            <p:nvPr/>
          </p:nvSpPr>
          <p:spPr bwMode="auto">
            <a:xfrm rot="0" flipH="0" flipV="0">
              <a:off x="11009" y="278050"/>
              <a:ext cx="546565" cy="457560"/>
            </a:xfrm>
            <a:prstGeom prst="rect">
              <a:avLst/>
            </a:prstGeom>
            <a:noFill/>
          </p:spPr>
          <p:txBody>
            <a:bodyPr vertOverflow="overflow" horzOverflow="overflow" vert="horz" wrap="square" lIns="91440" tIns="45720" rIns="91440" bIns="45720" numCol="1" spcCol="0" rtlCol="0" fromWordArt="0" anchor="t" anchorCtr="0" forceAA="0" upright="0" compatLnSpc="0">
              <a:spAutoFit/>
            </a:bodyPr>
            <a:p>
              <a:pPr>
                <a:defRPr/>
              </a:pPr>
              <a:r>
                <a:rPr sz="1200" b="0">
                  <a:latin typeface="Roobert"/>
                  <a:ea typeface="Roobert"/>
                  <a:cs typeface="Roobert"/>
                </a:rPr>
                <a:t>0d</a:t>
              </a:r>
              <a:r>
                <a:rPr sz="1200" b="0" baseline="-25000">
                  <a:latin typeface="Roobert"/>
                  <a:ea typeface="Roobert"/>
                  <a:cs typeface="Roobert"/>
                </a:rPr>
                <a:t>5/2</a:t>
              </a:r>
              <a:endParaRPr sz="1200" b="0" baseline="-25000">
                <a:latin typeface="Roobert"/>
                <a:cs typeface="Roobert"/>
              </a:endParaRPr>
            </a:p>
          </p:txBody>
        </p:sp>
        <p:sp>
          <p:nvSpPr>
            <p:cNvPr id="1048275079" name=""/>
            <p:cNvSpPr txBox="1"/>
            <p:nvPr/>
          </p:nvSpPr>
          <p:spPr bwMode="auto">
            <a:xfrm rot="0" flipH="0" flipV="0">
              <a:off x="11009" y="42771"/>
              <a:ext cx="549715" cy="274679"/>
            </a:xfrm>
            <a:prstGeom prst="rect">
              <a:avLst/>
            </a:prstGeom>
            <a:noFill/>
          </p:spPr>
          <p:txBody>
            <a:bodyPr vertOverflow="overflow" horzOverflow="overflow" vert="horz" wrap="square" lIns="91440" tIns="45720" rIns="91440" bIns="45720" numCol="1" spcCol="0" rtlCol="0" fromWordArt="0" anchor="t" anchorCtr="0" forceAA="0" upright="0" compatLnSpc="0">
              <a:spAutoFit/>
            </a:bodyPr>
            <a:p>
              <a:pPr>
                <a:defRPr/>
              </a:pPr>
              <a:r>
                <a:rPr sz="1200" b="0">
                  <a:latin typeface="Roobert"/>
                  <a:cs typeface="Roobert"/>
                </a:rPr>
                <a:t>1s</a:t>
              </a:r>
              <a:r>
                <a:rPr sz="1200" b="0" baseline="-25000">
                  <a:latin typeface="Roobert"/>
                  <a:cs typeface="Roobert"/>
                </a:rPr>
                <a:t>1/2</a:t>
              </a:r>
              <a:endParaRPr sz="1200" b="0" baseline="-25000">
                <a:latin typeface="Roobert"/>
                <a:cs typeface="Roobert"/>
              </a:endParaRPr>
            </a:p>
          </p:txBody>
        </p:sp>
        <p:sp>
          <p:nvSpPr>
            <p:cNvPr id="1507763241" name=""/>
            <p:cNvSpPr/>
            <p:nvPr/>
          </p:nvSpPr>
          <p:spPr bwMode="auto">
            <a:xfrm rot="0" flipH="0" flipV="0">
              <a:off x="638658" y="338218"/>
              <a:ext cx="126266" cy="117638"/>
            </a:xfrm>
            <a:prstGeom prst="ellipse">
              <a:avLst/>
            </a:prstGeom>
            <a:solidFill>
              <a:srgbClr val="00B0F0"/>
            </a:solidFill>
            <a:ln w="12700" cap="flat" cmpd="sng" algn="ctr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7223985" name=""/>
            <p:cNvSpPr/>
            <p:nvPr/>
          </p:nvSpPr>
          <p:spPr bwMode="auto">
            <a:xfrm rot="0" flipH="0" flipV="0">
              <a:off x="816918" y="338218"/>
              <a:ext cx="126266" cy="117638"/>
            </a:xfrm>
            <a:prstGeom prst="ellipse">
              <a:avLst/>
            </a:prstGeom>
            <a:solidFill>
              <a:srgbClr val="00B0F0"/>
            </a:solidFill>
            <a:ln w="12700" cap="flat" cmpd="sng" algn="ctr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51348233" name=""/>
            <p:cNvSpPr/>
            <p:nvPr/>
          </p:nvSpPr>
          <p:spPr bwMode="auto">
            <a:xfrm rot="0" flipH="0" flipV="0">
              <a:off x="1005262" y="338218"/>
              <a:ext cx="126266" cy="117638"/>
            </a:xfrm>
            <a:prstGeom prst="ellipse">
              <a:avLst/>
            </a:prstGeom>
            <a:solidFill>
              <a:srgbClr val="00B0F0"/>
            </a:solidFill>
            <a:ln w="12700" cap="flat" cmpd="sng" algn="ctr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53576230" name=""/>
            <p:cNvSpPr/>
            <p:nvPr/>
          </p:nvSpPr>
          <p:spPr bwMode="auto">
            <a:xfrm rot="0" flipH="0" flipV="0">
              <a:off x="1194660" y="338218"/>
              <a:ext cx="126266" cy="117638"/>
            </a:xfrm>
            <a:prstGeom prst="ellipse">
              <a:avLst/>
            </a:prstGeom>
            <a:solidFill>
              <a:schemeClr val="bg1"/>
            </a:solidFill>
            <a:ln w="19049" cap="flat" cmpd="sng" algn="ctr">
              <a:solidFill>
                <a:srgbClr val="00B0F0"/>
              </a:solidFill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grpSp>
        <p:nvGrpSpPr>
          <p:cNvPr id="1541888758" name=""/>
          <p:cNvGrpSpPr/>
          <p:nvPr/>
        </p:nvGrpSpPr>
        <p:grpSpPr bwMode="auto">
          <a:xfrm flipH="0" flipV="0">
            <a:off x="4359498" y="3749606"/>
            <a:ext cx="1622800" cy="1933013"/>
            <a:chOff x="0" y="0"/>
            <a:chExt cx="1622800" cy="1933013"/>
          </a:xfrm>
        </p:grpSpPr>
        <p:sp>
          <p:nvSpPr>
            <p:cNvPr id="999615388" name=""/>
            <p:cNvSpPr/>
            <p:nvPr/>
          </p:nvSpPr>
          <p:spPr bwMode="auto">
            <a:xfrm rot="0" flipH="0" flipV="0">
              <a:off x="0" y="0"/>
              <a:ext cx="1622800" cy="1933013"/>
            </a:xfrm>
            <a:custGeom>
              <a:avLst/>
              <a:gdLst/>
              <a:ahLst/>
              <a:cxnLst/>
              <a:rect l="0" t="0" r="r" b="b"/>
              <a:pathLst>
                <a:path w="43200" h="43200" fill="norm" stroke="1" extrusionOk="0">
                  <a:moveTo>
                    <a:pt x="0" y="0"/>
                  </a:moveTo>
                  <a:lnTo>
                    <a:pt x="43200" y="43"/>
                  </a:lnTo>
                  <a:lnTo>
                    <a:pt x="43200" y="43200"/>
                  </a:lnTo>
                  <a:lnTo>
                    <a:pt x="0" y="43156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 cmpd="sng" algn="ctr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p>
              <a:pPr>
                <a:defRPr/>
              </a:pPr>
              <a:endParaRPr/>
            </a:p>
          </p:txBody>
        </p:sp>
        <p:sp>
          <p:nvSpPr>
            <p:cNvPr id="958019465" name=""/>
            <p:cNvSpPr/>
            <p:nvPr/>
          </p:nvSpPr>
          <p:spPr bwMode="auto">
            <a:xfrm rot="0" flipH="0" flipV="0">
              <a:off x="352643" y="571496"/>
              <a:ext cx="1136403" cy="1237186"/>
            </a:xfrm>
            <a:prstGeom prst="rect">
              <a:avLst/>
            </a:prstGeom>
            <a:solidFill>
              <a:srgbClr val="CAF0F8"/>
            </a:solidFill>
            <a:ln w="12700" cap="flat" cmpd="sng" algn="ctr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lIns="91440" tIns="45720" rIns="91440" bIns="45720" numCol="1" spcCol="0" rtlCol="0" fromWordArt="0" anchor="ctr" anchorCtr="0" forceAA="0" upright="0" compatLnSpc="0"/>
            <a:p>
              <a:pPr algn="ctr">
                <a:defRPr/>
              </a:pPr>
              <a:r>
                <a:rPr b="0">
                  <a:solidFill>
                    <a:srgbClr val="000000"/>
                  </a:solidFill>
                  <a:latin typeface="Roobert"/>
                  <a:ea typeface="Roobert"/>
                  <a:cs typeface="Roobert"/>
                </a:rPr>
                <a:t>N = 8</a:t>
              </a:r>
              <a:endParaRPr b="0">
                <a:solidFill>
                  <a:srgbClr val="000000"/>
                </a:solidFill>
                <a:latin typeface="Roobert"/>
                <a:cs typeface="Roobert"/>
              </a:endParaRPr>
            </a:p>
          </p:txBody>
        </p:sp>
        <p:cxnSp>
          <p:nvCxnSpPr>
            <p:cNvPr id="62846412" name=""/>
            <p:cNvCxnSpPr/>
            <p:nvPr/>
          </p:nvCxnSpPr>
          <p:spPr bwMode="auto">
            <a:xfrm rot="0" flipH="0" flipV="1">
              <a:off x="556956" y="397037"/>
              <a:ext cx="846732" cy="0"/>
            </a:xfrm>
            <a:prstGeom prst="line">
              <a:avLst/>
            </a:prstGeom>
            <a:ln w="25399" cap="flat" cmpd="sng" algn="ctr">
              <a:solidFill>
                <a:schemeClr val="tx1"/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6620880" name=""/>
            <p:cNvCxnSpPr/>
            <p:nvPr/>
          </p:nvCxnSpPr>
          <p:spPr bwMode="auto">
            <a:xfrm rot="0" flipH="0" flipV="1">
              <a:off x="556956" y="160408"/>
              <a:ext cx="846732" cy="0"/>
            </a:xfrm>
            <a:prstGeom prst="line">
              <a:avLst/>
            </a:prstGeom>
            <a:ln w="25399" cap="flat" cmpd="sng" algn="ctr">
              <a:solidFill>
                <a:schemeClr val="tx1"/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387326" name=""/>
            <p:cNvSpPr txBox="1"/>
            <p:nvPr/>
          </p:nvSpPr>
          <p:spPr bwMode="auto">
            <a:xfrm rot="0" flipH="0" flipV="0">
              <a:off x="11009" y="278049"/>
              <a:ext cx="546924" cy="274679"/>
            </a:xfrm>
            <a:prstGeom prst="rect">
              <a:avLst/>
            </a:prstGeom>
            <a:noFill/>
          </p:spPr>
          <p:txBody>
            <a:bodyPr vertOverflow="overflow" horzOverflow="overflow" vert="horz" wrap="square" lIns="91440" tIns="45720" rIns="91440" bIns="45720" numCol="1" spcCol="0" rtlCol="0" fromWordArt="0" anchor="t" anchorCtr="0" forceAA="0" upright="0" compatLnSpc="0">
              <a:spAutoFit/>
            </a:bodyPr>
            <a:p>
              <a:pPr>
                <a:defRPr/>
              </a:pPr>
              <a:r>
                <a:rPr sz="1200" b="0">
                  <a:latin typeface="Roobert"/>
                  <a:ea typeface="Roobert"/>
                  <a:cs typeface="Roobert"/>
                </a:rPr>
                <a:t>0d</a:t>
              </a:r>
              <a:r>
                <a:rPr sz="1200" b="0" baseline="-25000">
                  <a:latin typeface="Roobert"/>
                  <a:ea typeface="Roobert"/>
                  <a:cs typeface="Roobert"/>
                </a:rPr>
                <a:t>5/2</a:t>
              </a:r>
              <a:endParaRPr sz="1200" b="0" baseline="-25000">
                <a:latin typeface="Roobert"/>
                <a:cs typeface="Roobert"/>
              </a:endParaRPr>
            </a:p>
          </p:txBody>
        </p:sp>
        <p:sp>
          <p:nvSpPr>
            <p:cNvPr id="1437237855" name=""/>
            <p:cNvSpPr txBox="1"/>
            <p:nvPr/>
          </p:nvSpPr>
          <p:spPr bwMode="auto">
            <a:xfrm rot="0" flipH="0" flipV="0">
              <a:off x="11009" y="42770"/>
              <a:ext cx="550074" cy="274679"/>
            </a:xfrm>
            <a:prstGeom prst="rect">
              <a:avLst/>
            </a:prstGeom>
            <a:noFill/>
          </p:spPr>
          <p:txBody>
            <a:bodyPr vertOverflow="overflow" horzOverflow="overflow" vert="horz" wrap="square" lIns="91440" tIns="45720" rIns="91440" bIns="45720" numCol="1" spcCol="0" rtlCol="0" fromWordArt="0" anchor="t" anchorCtr="0" forceAA="0" upright="0" compatLnSpc="0">
              <a:spAutoFit/>
            </a:bodyPr>
            <a:p>
              <a:pPr>
                <a:defRPr/>
              </a:pPr>
              <a:r>
                <a:rPr sz="1200" b="0">
                  <a:latin typeface="Roobert"/>
                  <a:cs typeface="Roobert"/>
                </a:rPr>
                <a:t>1s</a:t>
              </a:r>
              <a:r>
                <a:rPr sz="1200" b="0" baseline="-25000">
                  <a:latin typeface="Roobert"/>
                  <a:cs typeface="Roobert"/>
                </a:rPr>
                <a:t>1/2</a:t>
              </a:r>
              <a:endParaRPr sz="1200" b="0" baseline="-25000">
                <a:latin typeface="Roobert"/>
                <a:cs typeface="Roobert"/>
              </a:endParaRPr>
            </a:p>
          </p:txBody>
        </p:sp>
        <p:sp>
          <p:nvSpPr>
            <p:cNvPr id="1480719940" name=""/>
            <p:cNvSpPr/>
            <p:nvPr/>
          </p:nvSpPr>
          <p:spPr bwMode="auto">
            <a:xfrm rot="0" flipH="0" flipV="0">
              <a:off x="638658" y="338217"/>
              <a:ext cx="126265" cy="117637"/>
            </a:xfrm>
            <a:prstGeom prst="ellipse">
              <a:avLst/>
            </a:prstGeom>
            <a:solidFill>
              <a:srgbClr val="00B0F0"/>
            </a:solidFill>
            <a:ln w="12700" cap="flat" cmpd="sng" algn="ctr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317030" name=""/>
            <p:cNvSpPr/>
            <p:nvPr/>
          </p:nvSpPr>
          <p:spPr bwMode="auto">
            <a:xfrm rot="0" flipH="0" flipV="0">
              <a:off x="816918" y="338217"/>
              <a:ext cx="126265" cy="117637"/>
            </a:xfrm>
            <a:prstGeom prst="ellipse">
              <a:avLst/>
            </a:prstGeom>
            <a:solidFill>
              <a:srgbClr val="00B0F0"/>
            </a:solidFill>
            <a:ln w="12700" cap="flat" cmpd="sng" algn="ctr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969292165" name=""/>
            <p:cNvSpPr/>
            <p:nvPr/>
          </p:nvSpPr>
          <p:spPr bwMode="auto">
            <a:xfrm rot="0" flipH="0" flipV="0">
              <a:off x="760794" y="100389"/>
              <a:ext cx="126265" cy="117637"/>
            </a:xfrm>
            <a:prstGeom prst="ellipse">
              <a:avLst/>
            </a:prstGeom>
            <a:solidFill>
              <a:srgbClr val="00B0F0"/>
            </a:solidFill>
            <a:ln w="12700" cap="flat" cmpd="sng" algn="ctr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33151370" name=""/>
            <p:cNvSpPr/>
            <p:nvPr/>
          </p:nvSpPr>
          <p:spPr bwMode="auto">
            <a:xfrm rot="0" flipH="0" flipV="0">
              <a:off x="1021148" y="107580"/>
              <a:ext cx="126265" cy="117637"/>
            </a:xfrm>
            <a:prstGeom prst="ellipse">
              <a:avLst/>
            </a:prstGeom>
            <a:solidFill>
              <a:schemeClr val="bg1"/>
            </a:solidFill>
            <a:ln w="19049" cap="flat" cmpd="sng" algn="ctr">
              <a:solidFill>
                <a:srgbClr val="00B0F0"/>
              </a:solidFill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57903929" name=""/>
          <p:cNvSpPr/>
          <p:nvPr/>
        </p:nvSpPr>
        <p:spPr bwMode="auto">
          <a:xfrm rot="0" flipH="0" flipV="0">
            <a:off x="7056738" y="1318140"/>
            <a:ext cx="4297059" cy="2650609"/>
          </a:xfrm>
          <a:prstGeom prst="flowChartAlternateProcess">
            <a:avLst/>
          </a:prstGeom>
          <a:solidFill>
            <a:srgbClr val="FFEEDD"/>
          </a:soli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/>
          <a:p>
            <a:pPr algn="ctr">
              <a:defRPr/>
            </a:pPr>
            <a:r>
              <a:rPr sz="2000" b="1">
                <a:solidFill>
                  <a:schemeClr val="accent6">
                    <a:lumMod val="50000"/>
                  </a:schemeClr>
                </a:solidFill>
                <a:latin typeface="Roobert"/>
                <a:ea typeface="Roobert"/>
                <a:cs typeface="Roobert"/>
              </a:rPr>
              <a:t>DBWA </a:t>
            </a:r>
            <a:r>
              <a:rPr sz="2000" b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with     </a:t>
            </a:r>
            <a:r>
              <a:rPr sz="2000" b="1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   	</a:t>
            </a:r>
            <a:endParaRPr sz="2000" b="1">
              <a:solidFill>
                <a:schemeClr val="tx1"/>
              </a:solidFill>
              <a:latin typeface="Roobert"/>
              <a:cs typeface="Roobert"/>
            </a:endParaRPr>
          </a:p>
          <a:p>
            <a:pPr marL="283879" indent="-283879" algn="l">
              <a:buFont typeface="Arial"/>
              <a:buChar char="•"/>
              <a:defRPr/>
            </a:pPr>
            <a:r>
              <a:rPr sz="200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OMP: </a:t>
            </a:r>
            <a:endParaRPr sz="2000">
              <a:solidFill>
                <a:schemeClr val="tx1"/>
              </a:solidFill>
              <a:latin typeface="Roobert"/>
              <a:ea typeface="Roobert"/>
              <a:cs typeface="Roobert"/>
            </a:endParaRPr>
          </a:p>
          <a:p>
            <a:pPr marL="683928" lvl="1" indent="-283878" algn="l">
              <a:buFont typeface="Wingdings"/>
              <a:buChar char="§"/>
              <a:defRPr/>
            </a:pPr>
            <a:r>
              <a:rPr lang="en-GB" sz="2000" b="0" i="0" u="none" strike="noStrike" cap="none" spc="0" baseline="3000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20</a:t>
            </a:r>
            <a:r>
              <a:rPr lang="en-GB" sz="2000" b="0" i="0" u="none" strike="noStrike" cap="none" spc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O + d: Daehnick</a:t>
            </a:r>
            <a:r>
              <a:rPr sz="2000">
                <a:solidFill>
                  <a:schemeClr val="tx1"/>
                </a:solidFill>
                <a:latin typeface="Roobert"/>
                <a:cs typeface="Roobert"/>
              </a:rPr>
              <a:t> </a:t>
            </a:r>
            <a:endParaRPr sz="2000">
              <a:solidFill>
                <a:schemeClr val="tx1"/>
              </a:solidFill>
              <a:latin typeface="Roobert"/>
              <a:cs typeface="Roobert"/>
            </a:endParaRPr>
          </a:p>
          <a:p>
            <a:pPr lvl="3" algn="l">
              <a:defRPr/>
            </a:pPr>
            <a:r>
              <a:rPr sz="1200" i="1">
                <a:solidFill>
                  <a:schemeClr val="tx1"/>
                </a:solidFill>
                <a:latin typeface="Roobert"/>
                <a:cs typeface="Roobert"/>
              </a:rPr>
              <a:t>W. W. Daehnick et al. PRC 21 (1980)</a:t>
            </a:r>
            <a:endParaRPr sz="1200" i="1">
              <a:solidFill>
                <a:schemeClr val="tx1"/>
              </a:solidFill>
              <a:latin typeface="Roobert"/>
              <a:cs typeface="Roobert"/>
            </a:endParaRPr>
          </a:p>
          <a:p>
            <a:pPr marL="683929" lvl="1" indent="-283879" algn="l">
              <a:buFont typeface="Wingdings"/>
              <a:buChar char="§"/>
              <a:defRPr/>
            </a:pPr>
            <a:r>
              <a:rPr sz="2000" baseline="3000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1</a:t>
            </a:r>
            <a:r>
              <a:rPr lang="en-GB" sz="2000" b="0" i="0" u="none" strike="noStrike" cap="none" spc="0" baseline="3000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9</a:t>
            </a:r>
            <a:r>
              <a:rPr lang="en-GB" sz="2000" b="0" i="0" u="none" strike="noStrike" cap="none" spc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O + t: Pang</a:t>
            </a:r>
            <a:r>
              <a:rPr lang="en-GB" sz="2000" b="0" i="0" u="none" strike="noStrike" cap="none" spc="0">
                <a:solidFill>
                  <a:schemeClr val="accent6">
                    <a:lumMod val="75000"/>
                  </a:schemeClr>
                </a:solidFill>
                <a:latin typeface="Roobert"/>
                <a:ea typeface="Roobert"/>
                <a:cs typeface="Roobert"/>
              </a:rPr>
              <a:t> </a:t>
            </a:r>
            <a:endParaRPr lang="en-GB" sz="2000" b="0" i="0" u="none" strike="noStrike" cap="none" spc="0">
              <a:solidFill>
                <a:schemeClr val="accent6">
                  <a:lumMod val="75000"/>
                </a:schemeClr>
              </a:solidFill>
              <a:latin typeface="Roobert"/>
              <a:ea typeface="Roobert"/>
              <a:cs typeface="Roobert"/>
            </a:endParaRPr>
          </a:p>
          <a:p>
            <a:pPr lvl="3" algn="l">
              <a:defRPr/>
            </a:pPr>
            <a:r>
              <a:rPr lang="en-GB" sz="1200" b="0" i="1" u="none" strike="noStrike" cap="none" spc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D.Y. Pang et al. PRC 79 (2009)</a:t>
            </a:r>
            <a:endParaRPr sz="1200" i="1">
              <a:solidFill>
                <a:schemeClr val="tx1"/>
              </a:solidFill>
              <a:latin typeface="Roobert"/>
              <a:ea typeface="Roobert"/>
              <a:cs typeface="Roobert"/>
            </a:endParaRPr>
          </a:p>
          <a:p>
            <a:pPr marL="283879" lvl="0" indent="-283879" algn="l">
              <a:buFont typeface="Arial"/>
              <a:buChar char="•"/>
              <a:defRPr/>
            </a:pP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d>
                        <m:dPr>
                          <m:begChr m:val="⟨"/>
                          <m:endChr m:val=""/>
                          <m:ctrlPr>
                            <a:rPr lang="en-GB" sz="2000" b="0" i="0" u="none" strike="noStrike" cap="none" spc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GB" sz="2000" u="none" strike="noStrike" cap="none" spc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 </m:t>
                          </m:r>
                        </m:e>
                      </m:d>
                    </m:oMath>
                  </m:oMathPara>
                </a14:m>
              </mc:Choice>
              <mc:Fallback/>
            </mc:AlternateContent>
            <a:r>
              <a:rPr sz="200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d | t</a:t>
            </a: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d>
                        <m:dPr>
                          <m:begChr m:val=""/>
                          <m:endChr m:val="⟩"/>
                          <m:ctrlPr>
                            <a:rPr lang="en-GB" sz="2000" b="0" i="0" u="none" strike="noStrike" cap="none" spc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GB" sz="2000" u="none" strike="noStrike" cap="none" spc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 </m:t>
                          </m:r>
                        </m:e>
                      </m:d>
                    </m:oMath>
                  </m:oMathPara>
                </a14:m>
              </mc:Choice>
              <mc:Fallback/>
            </mc:AlternateContent>
            <a:r>
              <a:rPr sz="200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 from ab-initio GFMC</a:t>
            </a:r>
            <a:endParaRPr sz="2000">
              <a:solidFill>
                <a:schemeClr val="tx1"/>
              </a:solidFill>
              <a:latin typeface="Roobert"/>
              <a:ea typeface="Roobert"/>
              <a:cs typeface="Roobert"/>
            </a:endParaRPr>
          </a:p>
          <a:p>
            <a:pPr lvl="3" algn="l">
              <a:defRPr/>
            </a:pPr>
            <a:r>
              <a:rPr lang="en-GB" sz="1200" b="0" i="1" u="none" strike="noStrike" cap="none" spc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I. Brida et al., PRC 84 (2011)</a:t>
            </a:r>
            <a:endParaRPr sz="1200" i="1">
              <a:solidFill>
                <a:schemeClr val="tx1"/>
              </a:solidFill>
              <a:latin typeface="Roobert"/>
              <a:cs typeface="Roobert"/>
            </a:endParaRPr>
          </a:p>
          <a:p>
            <a:pPr marL="283879" lvl="0" indent="-283879" algn="l">
              <a:buFont typeface="Arial"/>
              <a:buChar char="•"/>
              <a:defRPr/>
            </a:pP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d>
                        <m:dPr>
                          <m:begChr m:val="⟨"/>
                          <m:endChr m:val=""/>
                          <m:ctrlPr>
                            <a:rPr lang="en-GB" sz="2000" b="0" i="0" u="none" strike="noStrike" cap="none" spc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GB" sz="2000" u="none" strike="noStrike" cap="none" spc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 </m:t>
                          </m:r>
                        </m:e>
                      </m:d>
                    </m:oMath>
                  </m:oMathPara>
                </a14:m>
              </mc:Choice>
              <mc:Fallback/>
            </mc:AlternateContent>
            <a:r>
              <a:rPr sz="2000" baseline="3000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20</a:t>
            </a:r>
            <a:r>
              <a:rPr sz="200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O | </a:t>
            </a:r>
            <a:r>
              <a:rPr sz="2000" baseline="3000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19</a:t>
            </a:r>
            <a:r>
              <a:rPr sz="200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O</a:t>
            </a:r>
            <mc:AlternateContent xmlns:mc="http://schemas.openxmlformats.org/markup-compatibility/2006" xmlns:m="http://schemas.openxmlformats.org/officeDocument/2006/math">
              <mc:Choice xmlns:a14="http://schemas.microsoft.com/office/drawing/2010/main" Requires="a14">
                <a14:m>
                  <m:oMathPara>
                    <m:oMathParaPr/>
                    <m:oMath>
                      <m:d>
                        <m:dPr>
                          <m:begChr m:val=""/>
                          <m:endChr m:val="⟩"/>
                          <m:ctrlPr>
                            <a:rPr lang="en-GB" sz="2000" b="0" i="0" u="none" strike="noStrike" cap="none" spc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GB" sz="2000" u="none" strike="noStrike" cap="none" spc="0">
                              <a:solidFill>
                                <a:schemeClr val="tx1"/>
                              </a:solidFill>
                              <a:latin typeface="Cambria Math"/>
                              <a:ea typeface="Cambria Math"/>
                              <a:cs typeface="Cambria Math"/>
                            </a:rPr>
                            <m:t> </m:t>
                          </m:r>
                        </m:e>
                      </m:d>
                    </m:oMath>
                  </m:oMathPara>
                </a14:m>
              </mc:Choice>
              <mc:Fallback/>
            </mc:AlternateContent>
            <a:r>
              <a:rPr sz="200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 from standard WS</a:t>
            </a:r>
            <a:endParaRPr sz="2000">
              <a:solidFill>
                <a:schemeClr val="tx1"/>
              </a:solidFill>
              <a:latin typeface="Roobert"/>
              <a:cs typeface="Roobert"/>
            </a:endParaRPr>
          </a:p>
        </p:txBody>
      </p:sp>
      <p:pic>
        <p:nvPicPr>
          <p:cNvPr id="692814694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9652245" y="1403131"/>
            <a:ext cx="958725" cy="294140"/>
          </a:xfrm>
          <a:prstGeom prst="rect">
            <a:avLst/>
          </a:prstGeom>
        </p:spPr>
      </p:pic>
      <p:sp>
        <p:nvSpPr>
          <p:cNvPr id="1262438855" name=""/>
          <p:cNvSpPr/>
          <p:nvPr/>
        </p:nvSpPr>
        <p:spPr bwMode="auto">
          <a:xfrm rot="0" flipH="0" flipV="0">
            <a:off x="7112767" y="4191836"/>
            <a:ext cx="4297057" cy="1934044"/>
          </a:xfrm>
          <a:prstGeom prst="flowChartAlternateProcess">
            <a:avLst/>
          </a:prstGeom>
          <a:solidFill>
            <a:srgbClr val="FDD9EC"/>
          </a:solidFill>
          <a:ln w="12700" cap="flat" cmpd="sng" algn="ctr">
            <a:solidFill>
              <a:schemeClr val="bg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/>
          <a:p>
            <a:pPr marL="327936" indent="-327936" algn="l">
              <a:lnSpc>
                <a:spcPct val="100000"/>
              </a:lnSpc>
              <a:buFont typeface="Arial"/>
              <a:buChar char="•"/>
              <a:defRPr/>
            </a:pPr>
            <a:r>
              <a:rPr sz="2000">
                <a:solidFill>
                  <a:srgbClr val="000000"/>
                </a:solidFill>
                <a:latin typeface="Roobert"/>
                <a:ea typeface="Roobert"/>
                <a:cs typeface="Roobert"/>
              </a:rPr>
              <a:t>g.s: 5/2</a:t>
            </a:r>
            <a:r>
              <a:rPr sz="2000" baseline="30000">
                <a:solidFill>
                  <a:srgbClr val="000000"/>
                </a:solidFill>
                <a:latin typeface="Roobert"/>
                <a:ea typeface="Roobert"/>
                <a:cs typeface="Roobert"/>
              </a:rPr>
              <a:t>+</a:t>
            </a:r>
            <a:r>
              <a:rPr sz="2000">
                <a:solidFill>
                  <a:srgbClr val="000000"/>
                </a:solidFill>
                <a:latin typeface="Roobert"/>
                <a:ea typeface="Roobert"/>
                <a:cs typeface="Roobert"/>
              </a:rPr>
              <a:t>, taking up 71% of the occupation</a:t>
            </a:r>
            <a:endParaRPr sz="2000">
              <a:solidFill>
                <a:srgbClr val="000000"/>
              </a:solidFill>
              <a:latin typeface="Roobert"/>
              <a:ea typeface="Roobert"/>
              <a:cs typeface="Roobert"/>
            </a:endParaRPr>
          </a:p>
          <a:p>
            <a:pPr marL="327936" indent="-327936" algn="l">
              <a:buFont typeface="Arial"/>
              <a:buChar char="•"/>
              <a:defRPr/>
            </a:pPr>
            <a:r>
              <a:rPr sz="2000">
                <a:solidFill>
                  <a:srgbClr val="000000"/>
                </a:solidFill>
                <a:latin typeface="Roobert"/>
                <a:ea typeface="Roobert"/>
                <a:cs typeface="Roobert"/>
              </a:rPr>
              <a:t>1</a:t>
            </a:r>
            <a:r>
              <a:rPr sz="2000" baseline="30000">
                <a:solidFill>
                  <a:srgbClr val="000000"/>
                </a:solidFill>
                <a:latin typeface="Roobert"/>
                <a:ea typeface="Roobert"/>
                <a:cs typeface="Roobert"/>
              </a:rPr>
              <a:t>st</a:t>
            </a:r>
            <a:r>
              <a:rPr sz="2000">
                <a:solidFill>
                  <a:srgbClr val="000000"/>
                </a:solidFill>
                <a:latin typeface="Roobert"/>
                <a:ea typeface="Roobert"/>
                <a:cs typeface="Roobert"/>
              </a:rPr>
              <a:t>: 1/2</a:t>
            </a:r>
            <a:r>
              <a:rPr sz="2000" baseline="30000">
                <a:solidFill>
                  <a:srgbClr val="000000"/>
                </a:solidFill>
                <a:latin typeface="Roobert"/>
                <a:ea typeface="Roobert"/>
                <a:cs typeface="Roobert"/>
              </a:rPr>
              <a:t>+</a:t>
            </a:r>
            <a:r>
              <a:rPr sz="2000">
                <a:solidFill>
                  <a:srgbClr val="000000"/>
                </a:solidFill>
                <a:latin typeface="Roobert"/>
                <a:ea typeface="Roobert"/>
                <a:cs typeface="Roobert"/>
              </a:rPr>
              <a:t>, with 8% of 1s</a:t>
            </a:r>
            <a:r>
              <a:rPr sz="2000" baseline="-25000">
                <a:solidFill>
                  <a:srgbClr val="000000"/>
                </a:solidFill>
                <a:latin typeface="Roobert"/>
                <a:ea typeface="Roobert"/>
                <a:cs typeface="Roobert"/>
              </a:rPr>
              <a:t>1/2</a:t>
            </a:r>
            <a:r>
              <a:rPr sz="2000">
                <a:solidFill>
                  <a:srgbClr val="000000"/>
                </a:solidFill>
                <a:latin typeface="Roobert"/>
                <a:ea typeface="Roobert"/>
                <a:cs typeface="Roobert"/>
              </a:rPr>
              <a:t> occupancy</a:t>
            </a:r>
            <a:endParaRPr sz="2000" b="1" i="0">
              <a:solidFill>
                <a:srgbClr val="00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16155843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Results: cross-sections</a:t>
            </a:r>
            <a:endParaRPr/>
          </a:p>
        </p:txBody>
      </p:sp>
      <p:sp>
        <p:nvSpPr>
          <p:cNvPr id="1598783012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EuNPC 2025 - Caen</a:t>
            </a:r>
            <a:endParaRPr/>
          </a:p>
        </p:txBody>
      </p:sp>
      <p:sp>
        <p:nvSpPr>
          <p:cNvPr id="1645423652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SO splitting in 20O</a:t>
            </a:r>
            <a:endParaRPr/>
          </a:p>
        </p:txBody>
      </p:sp>
      <p:sp>
        <p:nvSpPr>
          <p:cNvPr id="894231449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1DD61B3C-0427-14FB-503B-B32A695CA8BC}" type="slidenum">
              <a:rPr lang="en-US"/>
              <a:t/>
            </a:fld>
            <a:endParaRPr lang="en-US"/>
          </a:p>
        </p:txBody>
      </p:sp>
      <p:pic>
        <p:nvPicPr>
          <p:cNvPr id="100642644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647881" y="1148602"/>
            <a:ext cx="3123832" cy="5029686"/>
          </a:xfrm>
          <a:prstGeom prst="rect">
            <a:avLst/>
          </a:prstGeom>
        </p:spPr>
      </p:pic>
      <p:sp>
        <p:nvSpPr>
          <p:cNvPr id="2085062966" name=""/>
          <p:cNvSpPr/>
          <p:nvPr/>
        </p:nvSpPr>
        <p:spPr bwMode="auto">
          <a:xfrm rot="0" flipH="0" flipV="0">
            <a:off x="1037499" y="1223596"/>
            <a:ext cx="2472846" cy="1512506"/>
          </a:xfrm>
          <a:prstGeom prst="rect">
            <a:avLst/>
          </a:prstGeom>
          <a:noFill/>
          <a:ln w="19049" cap="flat" cmpd="sng" algn="ctr">
            <a:solidFill>
              <a:srgbClr val="00B050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72810414" name=""/>
          <p:cNvSpPr/>
          <p:nvPr/>
        </p:nvSpPr>
        <p:spPr bwMode="auto">
          <a:xfrm rot="0">
            <a:off x="1020308" y="2728632"/>
            <a:ext cx="2482101" cy="3059134"/>
          </a:xfrm>
          <a:custGeom>
            <a:avLst/>
            <a:gdLst/>
            <a:ahLst/>
            <a:cxnLst/>
            <a:rect l="0" t="0" r="r" b="b"/>
            <a:pathLst>
              <a:path w="43200" h="43200" fill="norm" stroke="1" extrusionOk="0">
                <a:moveTo>
                  <a:pt x="92" y="157"/>
                </a:moveTo>
                <a:lnTo>
                  <a:pt x="43200" y="157"/>
                </a:lnTo>
                <a:lnTo>
                  <a:pt x="43102" y="21598"/>
                </a:lnTo>
                <a:lnTo>
                  <a:pt x="21746" y="21678"/>
                </a:lnTo>
                <a:lnTo>
                  <a:pt x="21551" y="43121"/>
                </a:lnTo>
                <a:lnTo>
                  <a:pt x="0" y="43200"/>
                </a:lnTo>
                <a:lnTo>
                  <a:pt x="191" y="0"/>
                </a:lnTo>
                <a:lnTo>
                  <a:pt x="191" y="0"/>
                </a:lnTo>
                <a:lnTo>
                  <a:pt x="92" y="157"/>
                </a:lnTo>
                <a:close/>
              </a:path>
            </a:pathLst>
          </a:custGeom>
          <a:noFill/>
          <a:ln w="19049" cap="flat" cmpd="sng" algn="ctr">
            <a:solidFill>
              <a:schemeClr val="accent2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408031651" name=""/>
          <p:cNvGrpSpPr/>
          <p:nvPr/>
        </p:nvGrpSpPr>
        <p:grpSpPr bwMode="auto">
          <a:xfrm flipH="0" flipV="0">
            <a:off x="4191703" y="2355645"/>
            <a:ext cx="1866899" cy="2432261"/>
            <a:chOff x="0" y="0"/>
            <a:chExt cx="1866899" cy="2432261"/>
          </a:xfrm>
        </p:grpSpPr>
        <p:sp>
          <p:nvSpPr>
            <p:cNvPr id="1809741650" name=""/>
            <p:cNvSpPr/>
            <p:nvPr/>
          </p:nvSpPr>
          <p:spPr bwMode="auto">
            <a:xfrm rot="0" flipH="0" flipV="0">
              <a:off x="0" y="0"/>
              <a:ext cx="1866899" cy="2432261"/>
            </a:xfrm>
            <a:custGeom>
              <a:avLst/>
              <a:gdLst/>
              <a:ahLst/>
              <a:cxnLst/>
              <a:rect l="0" t="0" r="r" b="b"/>
              <a:pathLst>
                <a:path w="43200" h="43200" fill="norm" stroke="1" extrusionOk="0">
                  <a:moveTo>
                    <a:pt x="396" y="90"/>
                  </a:moveTo>
                  <a:lnTo>
                    <a:pt x="43200" y="0"/>
                  </a:lnTo>
                  <a:lnTo>
                    <a:pt x="43200" y="43200"/>
                  </a:lnTo>
                  <a:lnTo>
                    <a:pt x="0" y="42959"/>
                  </a:lnTo>
                  <a:lnTo>
                    <a:pt x="396" y="90"/>
                  </a:lnTo>
                  <a:close/>
                </a:path>
              </a:pathLst>
            </a:custGeom>
            <a:noFill/>
            <a:ln w="6349" cap="flat" cmpd="sng" algn="ctr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cxnSp>
          <p:nvCxnSpPr>
            <p:cNvPr id="1722547777" name=""/>
            <p:cNvCxnSpPr/>
            <p:nvPr/>
          </p:nvCxnSpPr>
          <p:spPr bwMode="auto">
            <a:xfrm rot="0" flipH="0" flipV="1">
              <a:off x="660018" y="497570"/>
              <a:ext cx="958775" cy="0"/>
            </a:xfrm>
            <a:prstGeom prst="line">
              <a:avLst/>
            </a:prstGeom>
            <a:ln w="25399" cap="flat" cmpd="sng" algn="ctr">
              <a:solidFill>
                <a:schemeClr val="tx1"/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632435" name=""/>
            <p:cNvCxnSpPr/>
            <p:nvPr/>
          </p:nvCxnSpPr>
          <p:spPr bwMode="auto">
            <a:xfrm rot="0" flipH="0" flipV="1">
              <a:off x="660018" y="199526"/>
              <a:ext cx="958775" cy="0"/>
            </a:xfrm>
            <a:prstGeom prst="line">
              <a:avLst/>
            </a:prstGeom>
            <a:ln w="25399" cap="flat" cmpd="sng" algn="ctr">
              <a:solidFill>
                <a:schemeClr val="tx1"/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9341009" name=""/>
            <p:cNvSpPr txBox="1"/>
            <p:nvPr/>
          </p:nvSpPr>
          <p:spPr bwMode="auto">
            <a:xfrm rot="0" flipH="0" flipV="0">
              <a:off x="49940" y="2096857"/>
              <a:ext cx="569580" cy="305159"/>
            </a:xfrm>
            <a:prstGeom prst="rect">
              <a:avLst/>
            </a:prstGeom>
            <a:noFill/>
          </p:spPr>
          <p:txBody>
            <a:bodyPr vertOverflow="overflow" horzOverflow="overflow" vert="horz" wrap="square" lIns="91440" tIns="45720" rIns="91440" bIns="45720" numCol="1" spcCol="0" rtlCol="0" fromWordArt="0" anchor="t" anchorCtr="0" forceAA="0" upright="0" compatLnSpc="0">
              <a:spAutoFit/>
            </a:bodyPr>
            <a:p>
              <a:pPr>
                <a:defRPr/>
              </a:pPr>
              <a:r>
                <a:rPr sz="1400" b="0">
                  <a:latin typeface="Roobert"/>
                  <a:ea typeface="Roobert"/>
                  <a:cs typeface="Roobert"/>
                </a:rPr>
                <a:t>0s</a:t>
              </a:r>
              <a:r>
                <a:rPr sz="1400" b="0" baseline="-25000">
                  <a:latin typeface="Roobert"/>
                  <a:ea typeface="Roobert"/>
                  <a:cs typeface="Roobert"/>
                </a:rPr>
                <a:t>1/2</a:t>
              </a:r>
              <a:endParaRPr sz="1400" b="0" baseline="-25000">
                <a:latin typeface="Roobert"/>
                <a:cs typeface="Roobert"/>
              </a:endParaRPr>
            </a:p>
          </p:txBody>
        </p:sp>
        <p:sp>
          <p:nvSpPr>
            <p:cNvPr id="1967893990" name=""/>
            <p:cNvSpPr txBox="1"/>
            <p:nvPr/>
          </p:nvSpPr>
          <p:spPr bwMode="auto">
            <a:xfrm rot="0" flipH="0" flipV="0">
              <a:off x="24375" y="1520182"/>
              <a:ext cx="615522" cy="305159"/>
            </a:xfrm>
            <a:prstGeom prst="rect">
              <a:avLst/>
            </a:prstGeom>
            <a:noFill/>
          </p:spPr>
          <p:txBody>
            <a:bodyPr vertOverflow="overflow" horzOverflow="overflow" vert="horz" wrap="square" lIns="91440" tIns="45720" rIns="91440" bIns="45720" numCol="1" spcCol="0" rtlCol="0" fromWordArt="0" anchor="t" anchorCtr="0" forceAA="0" upright="0" compatLnSpc="0">
              <a:spAutoFit/>
            </a:bodyPr>
            <a:p>
              <a:pPr>
                <a:defRPr/>
              </a:pPr>
              <a:r>
                <a:rPr sz="1400" b="0">
                  <a:latin typeface="Roobert"/>
                  <a:ea typeface="Roobert"/>
                  <a:cs typeface="Roobert"/>
                </a:rPr>
                <a:t>0p</a:t>
              </a:r>
              <a:r>
                <a:rPr sz="1400" b="0" baseline="-25000">
                  <a:latin typeface="Roobert"/>
                  <a:ea typeface="Roobert"/>
                  <a:cs typeface="Roobert"/>
                </a:rPr>
                <a:t>3/2</a:t>
              </a:r>
              <a:endParaRPr sz="1400" b="0" baseline="-25000">
                <a:latin typeface="Roobert"/>
                <a:cs typeface="Roobert"/>
              </a:endParaRPr>
            </a:p>
          </p:txBody>
        </p:sp>
        <p:sp>
          <p:nvSpPr>
            <p:cNvPr id="1112698098" name=""/>
            <p:cNvSpPr txBox="1"/>
            <p:nvPr/>
          </p:nvSpPr>
          <p:spPr bwMode="auto">
            <a:xfrm rot="0" flipH="0" flipV="0">
              <a:off x="24375" y="1025485"/>
              <a:ext cx="616494" cy="305159"/>
            </a:xfrm>
            <a:prstGeom prst="rect">
              <a:avLst/>
            </a:prstGeom>
            <a:noFill/>
          </p:spPr>
          <p:txBody>
            <a:bodyPr vertOverflow="overflow" horzOverflow="overflow" vert="horz" wrap="square" lIns="91440" tIns="45720" rIns="91440" bIns="45720" numCol="1" spcCol="0" rtlCol="0" fromWordArt="0" anchor="t" anchorCtr="0" forceAA="0" upright="0" compatLnSpc="0">
              <a:spAutoFit/>
            </a:bodyPr>
            <a:p>
              <a:pPr>
                <a:defRPr/>
              </a:pPr>
              <a:r>
                <a:rPr sz="1400" b="0">
                  <a:latin typeface="Roobert"/>
                  <a:ea typeface="Roobert"/>
                  <a:cs typeface="Roobert"/>
                </a:rPr>
                <a:t>0p</a:t>
              </a:r>
              <a:r>
                <a:rPr sz="1400" b="0" baseline="-25000">
                  <a:latin typeface="Roobert"/>
                  <a:ea typeface="Roobert"/>
                  <a:cs typeface="Roobert"/>
                </a:rPr>
                <a:t>1/2</a:t>
              </a:r>
              <a:endParaRPr sz="1400" b="0" baseline="-25000">
                <a:latin typeface="Roobert"/>
                <a:cs typeface="Roobert"/>
              </a:endParaRPr>
            </a:p>
          </p:txBody>
        </p:sp>
        <p:sp>
          <p:nvSpPr>
            <p:cNvPr id="496699039" name=""/>
            <p:cNvSpPr txBox="1"/>
            <p:nvPr/>
          </p:nvSpPr>
          <p:spPr bwMode="auto">
            <a:xfrm rot="0" flipH="0" flipV="0">
              <a:off x="24375" y="347699"/>
              <a:ext cx="617143" cy="305159"/>
            </a:xfrm>
            <a:prstGeom prst="rect">
              <a:avLst/>
            </a:prstGeom>
            <a:noFill/>
          </p:spPr>
          <p:txBody>
            <a:bodyPr vertOverflow="overflow" horzOverflow="overflow" vert="horz" wrap="square" lIns="91440" tIns="45720" rIns="91440" bIns="45720" numCol="1" spcCol="0" rtlCol="0" fromWordArt="0" anchor="t" anchorCtr="0" forceAA="0" upright="0" compatLnSpc="0">
              <a:spAutoFit/>
            </a:bodyPr>
            <a:p>
              <a:pPr>
                <a:defRPr/>
              </a:pPr>
              <a:r>
                <a:rPr sz="1400" b="0">
                  <a:latin typeface="Roobert"/>
                  <a:ea typeface="Roobert"/>
                  <a:cs typeface="Roobert"/>
                </a:rPr>
                <a:t>0d</a:t>
              </a:r>
              <a:r>
                <a:rPr sz="1400" b="0" baseline="-25000">
                  <a:latin typeface="Roobert"/>
                  <a:ea typeface="Roobert"/>
                  <a:cs typeface="Roobert"/>
                </a:rPr>
                <a:t>5/2</a:t>
              </a:r>
              <a:endParaRPr sz="1400" b="0" baseline="-25000">
                <a:latin typeface="Roobert"/>
                <a:cs typeface="Roobert"/>
              </a:endParaRPr>
            </a:p>
          </p:txBody>
        </p:sp>
        <p:sp>
          <p:nvSpPr>
            <p:cNvPr id="247400086" name=""/>
            <p:cNvSpPr txBox="1"/>
            <p:nvPr/>
          </p:nvSpPr>
          <p:spPr bwMode="auto">
            <a:xfrm rot="0" flipH="0" flipV="0">
              <a:off x="24375" y="51354"/>
              <a:ext cx="620710" cy="305159"/>
            </a:xfrm>
            <a:prstGeom prst="rect">
              <a:avLst/>
            </a:prstGeom>
            <a:noFill/>
          </p:spPr>
          <p:txBody>
            <a:bodyPr vertOverflow="overflow" horzOverflow="overflow" vert="horz" wrap="square" lIns="91440" tIns="45720" rIns="91440" bIns="45720" numCol="1" spcCol="0" rtlCol="0" fromWordArt="0" anchor="t" anchorCtr="0" forceAA="0" upright="0" compatLnSpc="0">
              <a:spAutoFit/>
            </a:bodyPr>
            <a:p>
              <a:pPr>
                <a:defRPr/>
              </a:pPr>
              <a:r>
                <a:rPr sz="1400" b="0">
                  <a:latin typeface="Roobert"/>
                  <a:cs typeface="Roobert"/>
                </a:rPr>
                <a:t>1s</a:t>
              </a:r>
              <a:r>
                <a:rPr sz="1400" b="0" baseline="-25000">
                  <a:latin typeface="Roobert"/>
                  <a:cs typeface="Roobert"/>
                </a:rPr>
                <a:t>1/2</a:t>
              </a:r>
              <a:endParaRPr sz="1400" b="0" baseline="-25000">
                <a:latin typeface="Roobert"/>
                <a:cs typeface="Roobert"/>
              </a:endParaRPr>
            </a:p>
          </p:txBody>
        </p:sp>
        <p:sp>
          <p:nvSpPr>
            <p:cNvPr id="1640984445" name=""/>
            <p:cNvSpPr/>
            <p:nvPr/>
          </p:nvSpPr>
          <p:spPr bwMode="auto">
            <a:xfrm rot="0" flipH="0" flipV="0">
              <a:off x="752533" y="423484"/>
              <a:ext cx="142973" cy="148170"/>
            </a:xfrm>
            <a:prstGeom prst="ellipse">
              <a:avLst/>
            </a:prstGeom>
            <a:solidFill>
              <a:srgbClr val="00B0F0"/>
            </a:solidFill>
            <a:ln w="12700" cap="flat" cmpd="sng" algn="ctr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26679564" name=""/>
            <p:cNvSpPr/>
            <p:nvPr/>
          </p:nvSpPr>
          <p:spPr bwMode="auto">
            <a:xfrm rot="0" flipH="0" flipV="0">
              <a:off x="954380" y="423484"/>
              <a:ext cx="142973" cy="148170"/>
            </a:xfrm>
            <a:prstGeom prst="ellipse">
              <a:avLst/>
            </a:prstGeom>
            <a:solidFill>
              <a:srgbClr val="00B0F0"/>
            </a:solidFill>
            <a:ln w="12700" cap="flat" cmpd="sng" algn="ctr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28239121" name=""/>
            <p:cNvSpPr/>
            <p:nvPr/>
          </p:nvSpPr>
          <p:spPr bwMode="auto">
            <a:xfrm rot="0" flipH="0" flipV="0">
              <a:off x="1167646" y="423484"/>
              <a:ext cx="142973" cy="148170"/>
            </a:xfrm>
            <a:prstGeom prst="ellipse">
              <a:avLst/>
            </a:prstGeom>
            <a:solidFill>
              <a:srgbClr val="00B0F0"/>
            </a:solidFill>
            <a:ln w="12700" cap="flat" cmpd="sng" algn="ctr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900637701" name=""/>
            <p:cNvSpPr/>
            <p:nvPr/>
          </p:nvSpPr>
          <p:spPr bwMode="auto">
            <a:xfrm rot="0" flipH="0" flipV="0">
              <a:off x="1382106" y="423484"/>
              <a:ext cx="142973" cy="148170"/>
            </a:xfrm>
            <a:prstGeom prst="ellipse">
              <a:avLst/>
            </a:prstGeom>
            <a:solidFill>
              <a:srgbClr val="00B0F0"/>
            </a:solidFill>
            <a:ln w="12700" cap="flat" cmpd="sng" algn="ctr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cxnSp>
          <p:nvCxnSpPr>
            <p:cNvPr id="458306277" name=""/>
            <p:cNvCxnSpPr/>
            <p:nvPr/>
          </p:nvCxnSpPr>
          <p:spPr bwMode="auto">
            <a:xfrm rot="0" flipH="0" flipV="1">
              <a:off x="660018" y="1173657"/>
              <a:ext cx="958775" cy="0"/>
            </a:xfrm>
            <a:prstGeom prst="line">
              <a:avLst/>
            </a:prstGeom>
            <a:ln w="25399" cap="flat" cmpd="sng" algn="ctr">
              <a:solidFill>
                <a:schemeClr val="tx1"/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86415597" name=""/>
            <p:cNvSpPr/>
            <p:nvPr/>
          </p:nvSpPr>
          <p:spPr bwMode="auto">
            <a:xfrm rot="0" flipH="0" flipV="0">
              <a:off x="875974" y="1099572"/>
              <a:ext cx="142973" cy="148170"/>
            </a:xfrm>
            <a:prstGeom prst="ellipse">
              <a:avLst/>
            </a:prstGeom>
            <a:solidFill>
              <a:srgbClr val="00B0F0"/>
            </a:solidFill>
            <a:ln w="12700" cap="flat" cmpd="sng" algn="ctr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10772549" name=""/>
            <p:cNvSpPr/>
            <p:nvPr/>
          </p:nvSpPr>
          <p:spPr bwMode="auto">
            <a:xfrm rot="0" flipH="0" flipV="0">
              <a:off x="1139407" y="1099572"/>
              <a:ext cx="142973" cy="148170"/>
            </a:xfrm>
            <a:prstGeom prst="ellipse">
              <a:avLst/>
            </a:prstGeom>
            <a:noFill/>
            <a:ln w="28575" cap="flat" cmpd="sng" algn="ctr">
              <a:solidFill>
                <a:srgbClr val="00B050"/>
              </a:solidFill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cxnSp>
          <p:nvCxnSpPr>
            <p:cNvPr id="1727458745" name=""/>
            <p:cNvCxnSpPr/>
            <p:nvPr/>
          </p:nvCxnSpPr>
          <p:spPr bwMode="auto">
            <a:xfrm rot="0" flipH="0" flipV="1">
              <a:off x="642886" y="1668355"/>
              <a:ext cx="958775" cy="0"/>
            </a:xfrm>
            <a:prstGeom prst="line">
              <a:avLst/>
            </a:prstGeom>
            <a:ln w="25399" cap="flat" cmpd="sng" algn="ctr">
              <a:solidFill>
                <a:schemeClr val="tx1"/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163249" name=""/>
            <p:cNvSpPr/>
            <p:nvPr/>
          </p:nvSpPr>
          <p:spPr bwMode="auto">
            <a:xfrm rot="0" flipH="0" flipV="0">
              <a:off x="715867" y="1594267"/>
              <a:ext cx="142973" cy="148170"/>
            </a:xfrm>
            <a:prstGeom prst="ellipse">
              <a:avLst/>
            </a:prstGeom>
            <a:solidFill>
              <a:srgbClr val="00B0F0"/>
            </a:solidFill>
            <a:ln w="12700" cap="flat" cmpd="sng" algn="ctr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p>
              <a:pPr>
                <a:defRPr/>
              </a:pPr>
              <a:endParaRPr/>
            </a:p>
          </p:txBody>
        </p:sp>
        <p:sp>
          <p:nvSpPr>
            <p:cNvPr id="1701586705" name=""/>
            <p:cNvSpPr/>
            <p:nvPr/>
          </p:nvSpPr>
          <p:spPr bwMode="auto">
            <a:xfrm rot="0" flipH="0" flipV="0">
              <a:off x="930329" y="1594267"/>
              <a:ext cx="142973" cy="148170"/>
            </a:xfrm>
            <a:prstGeom prst="ellipse">
              <a:avLst/>
            </a:prstGeom>
            <a:solidFill>
              <a:srgbClr val="00B0F0"/>
            </a:solidFill>
            <a:ln w="12700" cap="flat" cmpd="sng" algn="ctr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8248902" name=""/>
            <p:cNvSpPr/>
            <p:nvPr/>
          </p:nvSpPr>
          <p:spPr bwMode="auto">
            <a:xfrm rot="0" flipH="0" flipV="0">
              <a:off x="1122274" y="1594267"/>
              <a:ext cx="142973" cy="148170"/>
            </a:xfrm>
            <a:prstGeom prst="ellipse">
              <a:avLst/>
            </a:prstGeom>
            <a:solidFill>
              <a:srgbClr val="00B0F0"/>
            </a:solidFill>
            <a:ln w="12700" cap="flat" cmpd="sng" algn="ctr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106250830" name=""/>
            <p:cNvSpPr/>
            <p:nvPr/>
          </p:nvSpPr>
          <p:spPr bwMode="auto">
            <a:xfrm rot="0" flipH="0" flipV="0">
              <a:off x="1324269" y="1594267"/>
              <a:ext cx="142973" cy="148170"/>
            </a:xfrm>
            <a:prstGeom prst="ellipse">
              <a:avLst/>
            </a:prstGeom>
            <a:noFill/>
            <a:ln w="28575" cap="flat" cmpd="sng" algn="ctr">
              <a:solidFill>
                <a:schemeClr val="accent2"/>
              </a:solidFill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cxnSp>
          <p:nvCxnSpPr>
            <p:cNvPr id="1951586214" name=""/>
            <p:cNvCxnSpPr/>
            <p:nvPr/>
          </p:nvCxnSpPr>
          <p:spPr bwMode="auto">
            <a:xfrm rot="0" flipH="0" flipV="1">
              <a:off x="642886" y="2245028"/>
              <a:ext cx="958775" cy="0"/>
            </a:xfrm>
            <a:prstGeom prst="line">
              <a:avLst/>
            </a:prstGeom>
            <a:ln w="25399" cap="flat" cmpd="sng" algn="ctr">
              <a:solidFill>
                <a:schemeClr val="tx1"/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94742483" name=""/>
            <p:cNvSpPr/>
            <p:nvPr/>
          </p:nvSpPr>
          <p:spPr bwMode="auto">
            <a:xfrm rot="0" flipH="0" flipV="0">
              <a:off x="858841" y="2162936"/>
              <a:ext cx="142973" cy="148170"/>
            </a:xfrm>
            <a:prstGeom prst="ellipse">
              <a:avLst/>
            </a:prstGeom>
            <a:solidFill>
              <a:srgbClr val="00B0F0"/>
            </a:solidFill>
            <a:ln w="12700" cap="flat" cmpd="sng" algn="ctr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49132049" name=""/>
            <p:cNvSpPr/>
            <p:nvPr/>
          </p:nvSpPr>
          <p:spPr bwMode="auto">
            <a:xfrm rot="0" flipH="0" flipV="0">
              <a:off x="1122274" y="2170944"/>
              <a:ext cx="142973" cy="148170"/>
            </a:xfrm>
            <a:prstGeom prst="ellipse">
              <a:avLst/>
            </a:prstGeom>
            <a:solidFill>
              <a:srgbClr val="00B0F0"/>
            </a:solidFill>
            <a:ln w="12700" cap="flat" cmpd="sng" algn="ctr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1304668749" name=""/>
          <p:cNvSpPr/>
          <p:nvPr/>
        </p:nvSpPr>
        <p:spPr bwMode="auto">
          <a:xfrm rot="0" flipH="0" flipV="0">
            <a:off x="6887707" y="1385611"/>
            <a:ext cx="4059540" cy="1914675"/>
          </a:xfrm>
          <a:prstGeom prst="flowChartAlternateProcess">
            <a:avLst/>
          </a:prstGeom>
          <a:solidFill>
            <a:srgbClr val="CAF0F8"/>
          </a:soli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/>
          <a:p>
            <a:pPr algn="ctr">
              <a:defRPr/>
            </a:pPr>
            <a:r>
              <a:rPr sz="200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Based on shell-model calculations (see next slide):</a:t>
            </a:r>
            <a:endParaRPr sz="2000">
              <a:solidFill>
                <a:schemeClr val="tx1"/>
              </a:solidFill>
              <a:latin typeface="Roobert"/>
              <a:ea typeface="Roobert"/>
              <a:cs typeface="Roobert"/>
            </a:endParaRPr>
          </a:p>
          <a:p>
            <a:pPr marL="305908" indent="-305908" algn="ctr">
              <a:buFont typeface="Arial"/>
              <a:buChar char="•"/>
              <a:defRPr/>
            </a:pPr>
            <a:r>
              <a:rPr sz="200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E</a:t>
            </a:r>
            <a:r>
              <a:rPr sz="2000" baseline="-2500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x</a:t>
            </a:r>
            <a:r>
              <a:rPr sz="200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 = 3.1 and 4.6 MeV </a:t>
            </a:r>
            <a:r>
              <a:rPr sz="2000">
                <a:solidFill>
                  <a:schemeClr val="tx1"/>
                </a:solidFill>
                <a:latin typeface="STIX"/>
                <a:ea typeface="STIX"/>
                <a:cs typeface="STIX"/>
              </a:rPr>
              <a:t>⇒</a:t>
            </a:r>
            <a:r>
              <a:rPr sz="200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 0p</a:t>
            </a:r>
            <a:r>
              <a:rPr sz="2000" baseline="-2500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1/2</a:t>
            </a:r>
            <a:endParaRPr sz="2000" baseline="-25000">
              <a:solidFill>
                <a:schemeClr val="tx1"/>
              </a:solidFill>
              <a:latin typeface="Roobert"/>
              <a:ea typeface="Roobert"/>
              <a:cs typeface="Roobert"/>
            </a:endParaRPr>
          </a:p>
          <a:p>
            <a:pPr marL="305908" indent="-305908" algn="ctr">
              <a:buFont typeface="Arial"/>
              <a:buChar char="•"/>
              <a:defRPr/>
            </a:pPr>
            <a:r>
              <a:rPr sz="200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E</a:t>
            </a:r>
            <a:r>
              <a:rPr sz="2000" baseline="-2500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x</a:t>
            </a:r>
            <a:r>
              <a:rPr sz="200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 = 6.7, ..., 8.9 MeV </a:t>
            </a:r>
            <a:r>
              <a:rPr sz="2000">
                <a:solidFill>
                  <a:schemeClr val="tx1"/>
                </a:solidFill>
                <a:latin typeface="STIX"/>
                <a:ea typeface="STIX"/>
                <a:cs typeface="STIX"/>
              </a:rPr>
              <a:t>⇒</a:t>
            </a:r>
            <a:r>
              <a:rPr sz="200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 0p</a:t>
            </a:r>
            <a:r>
              <a:rPr sz="2000" baseline="-2500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3/2</a:t>
            </a:r>
            <a:endParaRPr sz="2000" baseline="-25000">
              <a:solidFill>
                <a:schemeClr val="tx1"/>
              </a:solidFill>
              <a:latin typeface="Roobert"/>
              <a:cs typeface="Roobert"/>
            </a:endParaRPr>
          </a:p>
        </p:txBody>
      </p:sp>
      <p:sp>
        <p:nvSpPr>
          <p:cNvPr id="867089699" name=""/>
          <p:cNvSpPr/>
          <p:nvPr/>
        </p:nvSpPr>
        <p:spPr bwMode="auto">
          <a:xfrm rot="0" flipH="0" flipV="0">
            <a:off x="6887707" y="3434373"/>
            <a:ext cx="4059540" cy="1934043"/>
          </a:xfrm>
          <a:prstGeom prst="flowChartAlternateProcess">
            <a:avLst/>
          </a:prstGeom>
          <a:solidFill>
            <a:srgbClr val="FDD9EC"/>
          </a:solidFill>
          <a:ln w="12700" cap="flat" cmpd="sng" algn="ctr">
            <a:solidFill>
              <a:schemeClr val="bg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/>
          <a:p>
            <a:pPr algn="ctr">
              <a:lnSpc>
                <a:spcPct val="114999"/>
              </a:lnSpc>
              <a:defRPr/>
            </a:pPr>
            <a:r>
              <a:rPr sz="2000" b="1" i="0">
                <a:solidFill>
                  <a:schemeClr val="tx1"/>
                </a:solidFill>
                <a:latin typeface="Roobert"/>
                <a:cs typeface="Roobert"/>
              </a:rPr>
              <a:t>T = 3/2</a:t>
            </a:r>
            <a:r>
              <a:rPr sz="2000" i="0">
                <a:solidFill>
                  <a:schemeClr val="tx1"/>
                </a:solidFill>
                <a:latin typeface="Roobert"/>
                <a:cs typeface="Roobert"/>
              </a:rPr>
              <a:t> states:</a:t>
            </a:r>
            <a:endParaRPr sz="2000" i="0">
              <a:solidFill>
                <a:schemeClr val="tx1"/>
              </a:solidFill>
              <a:latin typeface="Roobert"/>
              <a:cs typeface="Roobert"/>
            </a:endParaRPr>
          </a:p>
          <a:p>
            <a:pPr marL="305908" indent="-305908">
              <a:lnSpc>
                <a:spcPct val="114999"/>
              </a:lnSpc>
              <a:buFont typeface="Arial"/>
              <a:buChar char="•"/>
              <a:defRPr/>
            </a:pPr>
            <a:r>
              <a:rPr sz="2000">
                <a:solidFill>
                  <a:schemeClr val="tx1"/>
                </a:solidFill>
                <a:latin typeface="Roobert"/>
                <a:cs typeface="Roobert"/>
              </a:rPr>
              <a:t>0p</a:t>
            </a:r>
            <a:r>
              <a:rPr sz="2000" baseline="-25000">
                <a:solidFill>
                  <a:schemeClr val="tx1"/>
                </a:solidFill>
                <a:latin typeface="Roobert"/>
                <a:cs typeface="Roobert"/>
              </a:rPr>
              <a:t>1/2</a:t>
            </a:r>
            <a:r>
              <a:rPr sz="2000">
                <a:solidFill>
                  <a:schemeClr val="tx1"/>
                </a:solidFill>
                <a:latin typeface="Roobert"/>
                <a:cs typeface="Roobert"/>
              </a:rPr>
              <a:t>: 61 % of strength</a:t>
            </a:r>
            <a:endParaRPr sz="2000">
              <a:solidFill>
                <a:schemeClr val="tx1"/>
              </a:solidFill>
              <a:latin typeface="Roobert"/>
              <a:cs typeface="Roobert"/>
            </a:endParaRPr>
          </a:p>
          <a:p>
            <a:pPr marL="305908" indent="-305908">
              <a:lnSpc>
                <a:spcPct val="114999"/>
              </a:lnSpc>
              <a:buFont typeface="Arial"/>
              <a:buChar char="•"/>
              <a:defRPr/>
            </a:pPr>
            <a:r>
              <a:rPr sz="2000">
                <a:solidFill>
                  <a:schemeClr val="tx1"/>
                </a:solidFill>
                <a:latin typeface="Roobert"/>
                <a:cs typeface="Roobert"/>
              </a:rPr>
              <a:t>0p</a:t>
            </a:r>
            <a:r>
              <a:rPr sz="2000" baseline="-25000">
                <a:solidFill>
                  <a:schemeClr val="tx1"/>
                </a:solidFill>
                <a:latin typeface="Roobert"/>
                <a:cs typeface="Roobert"/>
              </a:rPr>
              <a:t>3/2</a:t>
            </a:r>
            <a:r>
              <a:rPr sz="2000">
                <a:solidFill>
                  <a:schemeClr val="tx1"/>
                </a:solidFill>
                <a:latin typeface="Roobert"/>
                <a:cs typeface="Roobert"/>
              </a:rPr>
              <a:t>: just 14 % of occupancy!</a:t>
            </a:r>
            <a:endParaRPr sz="2000">
              <a:solidFill>
                <a:schemeClr val="tx1"/>
              </a:solidFill>
              <a:latin typeface="Roobert"/>
              <a:cs typeface="Roober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28624947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Results: comparison with models</a:t>
            </a:r>
            <a:endParaRPr/>
          </a:p>
        </p:txBody>
      </p:sp>
      <p:sp>
        <p:nvSpPr>
          <p:cNvPr id="1329697377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EuNPC 2025 - Caen</a:t>
            </a:r>
            <a:endParaRPr/>
          </a:p>
        </p:txBody>
      </p:sp>
      <p:sp>
        <p:nvSpPr>
          <p:cNvPr id="458492765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SO splitting in 20O</a:t>
            </a:r>
            <a:endParaRPr/>
          </a:p>
        </p:txBody>
      </p:sp>
      <p:sp>
        <p:nvSpPr>
          <p:cNvPr id="972111454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2038695E-BD2E-ED70-5330-5742249A2FE7}" type="slidenum">
              <a:rPr lang="en-US"/>
              <a:t/>
            </a:fld>
            <a:endParaRPr lang="en-US"/>
          </a:p>
        </p:txBody>
      </p:sp>
      <p:pic>
        <p:nvPicPr>
          <p:cNvPr id="1110735402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4885882" y="1316688"/>
            <a:ext cx="6830618" cy="4880907"/>
          </a:xfrm>
          <a:prstGeom prst="rect">
            <a:avLst/>
          </a:prstGeom>
        </p:spPr>
      </p:pic>
      <p:sp>
        <p:nvSpPr>
          <p:cNvPr id="1481740105" name=""/>
          <p:cNvSpPr/>
          <p:nvPr/>
        </p:nvSpPr>
        <p:spPr bwMode="auto">
          <a:xfrm rot="0" flipH="0" flipV="0">
            <a:off x="554898" y="1495989"/>
            <a:ext cx="4059540" cy="1707024"/>
          </a:xfrm>
          <a:prstGeom prst="flowChartAlternateProcess">
            <a:avLst/>
          </a:prstGeom>
          <a:solidFill>
            <a:srgbClr val="CCEBC5"/>
          </a:soli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/>
          <a:p>
            <a:pPr algn="ctr">
              <a:defRPr/>
            </a:pPr>
            <a:r>
              <a:rPr sz="2000" b="1">
                <a:solidFill>
                  <a:srgbClr val="7030A0"/>
                </a:solidFill>
                <a:latin typeface="Roobert"/>
                <a:ea typeface="Roobert"/>
                <a:cs typeface="Roobert"/>
              </a:rPr>
              <a:t>SFO-tls</a:t>
            </a:r>
            <a:r>
              <a:rPr sz="2000" b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 interaction</a:t>
            </a:r>
            <a:endParaRPr sz="2000" b="0">
              <a:solidFill>
                <a:schemeClr val="tx1"/>
              </a:solidFill>
              <a:latin typeface="Roobert"/>
              <a:cs typeface="Roobert"/>
            </a:endParaRPr>
          </a:p>
          <a:p>
            <a:pPr algn="ctr">
              <a:defRPr/>
            </a:pPr>
            <a:r>
              <a:rPr sz="1200" b="0" i="1">
                <a:solidFill>
                  <a:schemeClr val="tx1"/>
                </a:solidFill>
                <a:latin typeface="Roobert"/>
                <a:cs typeface="Roobert"/>
              </a:rPr>
              <a:t>T. Suzuki, T. Otsuka PRC 78 (2008)</a:t>
            </a:r>
            <a:endParaRPr sz="1200" b="0" i="1">
              <a:solidFill>
                <a:schemeClr val="tx1"/>
              </a:solidFill>
              <a:latin typeface="Roobert"/>
              <a:ea typeface="Roobert"/>
              <a:cs typeface="Roobert"/>
            </a:endParaRPr>
          </a:p>
          <a:p>
            <a:pPr marL="305908" indent="-305908" algn="l">
              <a:buFont typeface="Arial"/>
              <a:buChar char="•"/>
              <a:defRPr/>
            </a:pPr>
            <a:r>
              <a:rPr sz="2000" b="0" i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For </a:t>
            </a:r>
            <a:r>
              <a:rPr sz="2000" b="0" i="1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p-sd</a:t>
            </a:r>
            <a:r>
              <a:rPr sz="2000" b="0" i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 neutron-rich nuclei</a:t>
            </a:r>
            <a:endParaRPr sz="2000" b="0" i="0">
              <a:solidFill>
                <a:schemeClr val="tx1"/>
              </a:solidFill>
              <a:latin typeface="Roobert"/>
              <a:ea typeface="Roobert"/>
              <a:cs typeface="Roobert"/>
            </a:endParaRPr>
          </a:p>
          <a:p>
            <a:pPr marL="305908" indent="-305908" algn="l">
              <a:buFont typeface="Arial"/>
              <a:buChar char="•"/>
              <a:defRPr/>
            </a:pPr>
            <a:r>
              <a:rPr sz="2000" b="1" i="1">
                <a:solidFill>
                  <a:srgbClr val="7030A0"/>
                </a:solidFill>
                <a:latin typeface="Roobert"/>
                <a:ea typeface="Roobert"/>
                <a:cs typeface="Roobert"/>
              </a:rPr>
              <a:t>Modified</a:t>
            </a:r>
            <a:r>
              <a:rPr sz="2000" b="0" i="1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:</a:t>
            </a:r>
            <a:r>
              <a:rPr sz="2000" b="0" i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 reduced </a:t>
            </a:r>
            <a:r>
              <a:rPr sz="2000" b="0" i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tensor </a:t>
            </a:r>
            <a:r>
              <a:rPr sz="2000" b="0" i="0">
                <a:solidFill>
                  <a:schemeClr val="tx1"/>
                </a:solidFill>
                <a:latin typeface="STIX"/>
                <a:ea typeface="STIX"/>
                <a:cs typeface="STIX"/>
              </a:rPr>
              <a:t>ν</a:t>
            </a:r>
            <a:r>
              <a:rPr sz="2000" b="0" i="0">
                <a:solidFill>
                  <a:schemeClr val="tx1"/>
                </a:solidFill>
                <a:latin typeface="STIX"/>
                <a:ea typeface="STIX"/>
                <a:cs typeface="STIX"/>
              </a:rPr>
              <a:t>ν</a:t>
            </a:r>
            <a:r>
              <a:rPr sz="2000" b="0" i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 and </a:t>
            </a:r>
            <a:r>
              <a:rPr sz="2000" b="0" i="0">
                <a:solidFill>
                  <a:schemeClr val="tx1"/>
                </a:solidFill>
                <a:latin typeface="STIX"/>
                <a:ea typeface="STIX"/>
                <a:cs typeface="STIX"/>
              </a:rPr>
              <a:t>ν</a:t>
            </a:r>
            <a:r>
              <a:rPr sz="2000" b="0" i="0">
                <a:solidFill>
                  <a:schemeClr val="tx1"/>
                </a:solidFill>
                <a:latin typeface="STIX"/>
                <a:ea typeface="STIX"/>
                <a:cs typeface="STIX"/>
              </a:rPr>
              <a:t>π</a:t>
            </a:r>
            <a:r>
              <a:rPr sz="2000" b="0" i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 monopole matrix el.</a:t>
            </a:r>
            <a:endParaRPr sz="2000" b="0" i="0">
              <a:solidFill>
                <a:schemeClr val="tx1"/>
              </a:solidFill>
              <a:latin typeface="Roobert"/>
              <a:cs typeface="Roobert"/>
            </a:endParaRPr>
          </a:p>
        </p:txBody>
      </p:sp>
      <p:sp>
        <p:nvSpPr>
          <p:cNvPr id="1612140933" name=""/>
          <p:cNvSpPr/>
          <p:nvPr/>
        </p:nvSpPr>
        <p:spPr bwMode="auto">
          <a:xfrm rot="0" flipH="0" flipV="0">
            <a:off x="554897" y="3333749"/>
            <a:ext cx="4059540" cy="1298014"/>
          </a:xfrm>
          <a:prstGeom prst="flowChartAlternateProcess">
            <a:avLst/>
          </a:prstGeom>
          <a:solidFill>
            <a:srgbClr val="CAF0F8"/>
          </a:solidFill>
          <a:ln w="12700" cap="flat" cmpd="sng" algn="ctr">
            <a:solidFill>
              <a:schemeClr val="bg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/>
          <a:p>
            <a:pPr marL="327935" indent="-327935" algn="l">
              <a:buFont typeface="Arial"/>
              <a:buChar char="•"/>
              <a:defRPr/>
            </a:pPr>
            <a:r>
              <a:rPr sz="2000" i="0">
                <a:solidFill>
                  <a:srgbClr val="000000"/>
                </a:solidFill>
                <a:latin typeface="Roobert"/>
                <a:ea typeface="Roobert"/>
                <a:cs typeface="Roobert"/>
              </a:rPr>
              <a:t>C</a:t>
            </a:r>
            <a:r>
              <a:rPr sz="2000" i="0" baseline="30000">
                <a:solidFill>
                  <a:srgbClr val="000000"/>
                </a:solidFill>
                <a:latin typeface="Roobert"/>
                <a:ea typeface="Roobert"/>
                <a:cs typeface="Roobert"/>
              </a:rPr>
              <a:t>2</a:t>
            </a:r>
            <a:r>
              <a:rPr sz="2000" i="0">
                <a:solidFill>
                  <a:srgbClr val="000000"/>
                </a:solidFill>
                <a:latin typeface="Roobert"/>
                <a:ea typeface="Roobert"/>
                <a:cs typeface="Roobert"/>
              </a:rPr>
              <a:t>S reduced wrt SFO-tls</a:t>
            </a:r>
            <a:endParaRPr sz="2000" i="0">
              <a:solidFill>
                <a:srgbClr val="000000"/>
              </a:solidFill>
              <a:latin typeface="Roobert"/>
              <a:ea typeface="Roobert"/>
              <a:cs typeface="Roobert"/>
            </a:endParaRPr>
          </a:p>
          <a:p>
            <a:pPr marL="327935" indent="-327935" algn="l">
              <a:buFont typeface="Arial"/>
              <a:buChar char="•"/>
              <a:defRPr/>
            </a:pPr>
            <a:r>
              <a:rPr sz="2000" i="0">
                <a:solidFill>
                  <a:srgbClr val="000000"/>
                </a:solidFill>
                <a:latin typeface="Roobert"/>
                <a:ea typeface="Roobert"/>
                <a:cs typeface="Roobert"/>
              </a:rPr>
              <a:t>Great reproduction of low-lying states</a:t>
            </a:r>
            <a:endParaRPr sz="2000" i="0">
              <a:solidFill>
                <a:srgbClr val="000000"/>
              </a:solidFill>
              <a:latin typeface="Roobert"/>
              <a:ea typeface="Roobert"/>
              <a:cs typeface="Roobert"/>
            </a:endParaRPr>
          </a:p>
        </p:txBody>
      </p:sp>
      <p:sp>
        <p:nvSpPr>
          <p:cNvPr id="1807034661" name=""/>
          <p:cNvSpPr/>
          <p:nvPr/>
        </p:nvSpPr>
        <p:spPr bwMode="auto">
          <a:xfrm rot="0" flipH="0" flipV="0">
            <a:off x="554897" y="4799852"/>
            <a:ext cx="4059540" cy="1220315"/>
          </a:xfrm>
          <a:prstGeom prst="flowChartAlternateProcess">
            <a:avLst/>
          </a:prstGeom>
          <a:solidFill>
            <a:srgbClr val="FFEEDD"/>
          </a:soli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/>
          <a:p>
            <a:pPr marL="327933" indent="-327933" algn="l">
              <a:buFont typeface="Arial"/>
              <a:buChar char="•"/>
              <a:defRPr/>
            </a:pPr>
            <a:r>
              <a:rPr lang="en-GB" sz="2000" b="0" i="0" u="none" strike="noStrike" cap="none" spc="0">
                <a:solidFill>
                  <a:srgbClr val="000000"/>
                </a:solidFill>
                <a:latin typeface="Roobert"/>
                <a:ea typeface="Roobert"/>
                <a:cs typeface="Roobert"/>
              </a:rPr>
              <a:t>0p</a:t>
            </a:r>
            <a:r>
              <a:rPr lang="en-GB" sz="2000" b="0" i="0" u="none" strike="noStrike" cap="none" spc="0" baseline="-25000">
                <a:solidFill>
                  <a:srgbClr val="000000"/>
                </a:solidFill>
                <a:latin typeface="Roobert"/>
                <a:ea typeface="Roobert"/>
                <a:cs typeface="Roobert"/>
              </a:rPr>
              <a:t>3/2</a:t>
            </a:r>
            <a:r>
              <a:rPr lang="en-GB" sz="2000" b="0" i="0" u="none" strike="noStrike" cap="none" spc="0">
                <a:solidFill>
                  <a:srgbClr val="000000"/>
                </a:solidFill>
                <a:latin typeface="Roobert"/>
                <a:ea typeface="Roobert"/>
                <a:cs typeface="Roobert"/>
              </a:rPr>
              <a:t> less fragmented than predicted</a:t>
            </a:r>
            <a:endParaRPr sz="2000" i="0">
              <a:solidFill>
                <a:srgbClr val="000000"/>
              </a:solidFill>
              <a:latin typeface="Roobert"/>
              <a:ea typeface="Roobert"/>
              <a:cs typeface="Roobert"/>
            </a:endParaRPr>
          </a:p>
          <a:p>
            <a:pPr marL="305907" indent="-305907" algn="l">
              <a:buFont typeface="Arial"/>
              <a:buChar char="•"/>
              <a:defRPr/>
            </a:pPr>
            <a:endParaRPr sz="2000" b="0" u="none" baseline="-25000">
              <a:solidFill>
                <a:schemeClr val="tx1"/>
              </a:solidFill>
              <a:latin typeface="Roobert"/>
              <a:cs typeface="Roober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92908537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Results: comparison with models</a:t>
            </a:r>
            <a:endParaRPr/>
          </a:p>
        </p:txBody>
      </p:sp>
      <p:sp>
        <p:nvSpPr>
          <p:cNvPr id="1617343257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EuNPC 2025 - Caen</a:t>
            </a:r>
            <a:endParaRPr/>
          </a:p>
        </p:txBody>
      </p:sp>
      <p:sp>
        <p:nvSpPr>
          <p:cNvPr id="1403994395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SO splitting in 20O</a:t>
            </a:r>
            <a:endParaRPr/>
          </a:p>
        </p:txBody>
      </p:sp>
      <p:sp>
        <p:nvSpPr>
          <p:cNvPr id="454326080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CF41C8D2-63B1-1899-436D-4880E857BE4D}" type="slidenum">
              <a:rPr lang="en-US"/>
              <a:t/>
            </a:fld>
            <a:endParaRPr lang="en-US"/>
          </a:p>
        </p:txBody>
      </p:sp>
      <p:pic>
        <p:nvPicPr>
          <p:cNvPr id="1661559578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4885881" y="1316687"/>
            <a:ext cx="6830617" cy="4880907"/>
          </a:xfrm>
          <a:prstGeom prst="rect">
            <a:avLst/>
          </a:prstGeom>
        </p:spPr>
      </p:pic>
      <p:sp>
        <p:nvSpPr>
          <p:cNvPr id="32826530" name=""/>
          <p:cNvSpPr/>
          <p:nvPr/>
        </p:nvSpPr>
        <p:spPr bwMode="auto">
          <a:xfrm rot="0" flipH="0" flipV="0">
            <a:off x="554897" y="1495989"/>
            <a:ext cx="4059540" cy="1707023"/>
          </a:xfrm>
          <a:prstGeom prst="flowChartAlternateProcess">
            <a:avLst/>
          </a:prstGeom>
          <a:solidFill>
            <a:srgbClr val="CCEBC5"/>
          </a:soli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/>
          <a:p>
            <a:pPr algn="ctr">
              <a:defRPr/>
            </a:pPr>
            <a:r>
              <a:rPr sz="2000" b="1">
                <a:solidFill>
                  <a:srgbClr val="7030A0"/>
                </a:solidFill>
                <a:latin typeface="Roobert"/>
                <a:ea typeface="Roobert"/>
                <a:cs typeface="Roobert"/>
              </a:rPr>
              <a:t>SFO-tls</a:t>
            </a:r>
            <a:r>
              <a:rPr sz="2000" b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 interaction</a:t>
            </a:r>
            <a:endParaRPr sz="2000" b="0">
              <a:solidFill>
                <a:schemeClr val="tx1"/>
              </a:solidFill>
              <a:latin typeface="Roobert"/>
              <a:cs typeface="Roobert"/>
            </a:endParaRPr>
          </a:p>
          <a:p>
            <a:pPr algn="ctr">
              <a:defRPr/>
            </a:pPr>
            <a:r>
              <a:rPr sz="1200" b="0" i="1">
                <a:solidFill>
                  <a:schemeClr val="tx1"/>
                </a:solidFill>
                <a:latin typeface="Roobert"/>
                <a:cs typeface="Roobert"/>
              </a:rPr>
              <a:t>T. Suzuki, T. Otsuka PRC 78 (2008)</a:t>
            </a:r>
            <a:endParaRPr sz="1200" b="0" i="1">
              <a:solidFill>
                <a:schemeClr val="tx1"/>
              </a:solidFill>
              <a:latin typeface="Roobert"/>
              <a:ea typeface="Roobert"/>
              <a:cs typeface="Roobert"/>
            </a:endParaRPr>
          </a:p>
          <a:p>
            <a:pPr marL="305907" indent="-305907" algn="l">
              <a:buFont typeface="Arial"/>
              <a:buChar char="•"/>
              <a:defRPr/>
            </a:pPr>
            <a:r>
              <a:rPr sz="2000" b="0" i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For </a:t>
            </a:r>
            <a:r>
              <a:rPr sz="2000" b="0" i="1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p-sd</a:t>
            </a:r>
            <a:r>
              <a:rPr sz="2000" b="0" i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 neutron-rich nuclei</a:t>
            </a:r>
            <a:endParaRPr sz="2000" b="0" i="0">
              <a:solidFill>
                <a:schemeClr val="tx1"/>
              </a:solidFill>
              <a:latin typeface="Roobert"/>
              <a:ea typeface="Roobert"/>
              <a:cs typeface="Roobert"/>
            </a:endParaRPr>
          </a:p>
          <a:p>
            <a:pPr marL="305907" indent="-305907" algn="l">
              <a:buFont typeface="Arial"/>
              <a:buChar char="•"/>
              <a:defRPr/>
            </a:pPr>
            <a:r>
              <a:rPr sz="2000" b="1" i="1">
                <a:solidFill>
                  <a:srgbClr val="7030A0"/>
                </a:solidFill>
                <a:latin typeface="Roobert"/>
                <a:ea typeface="Roobert"/>
                <a:cs typeface="Roobert"/>
              </a:rPr>
              <a:t>Modified</a:t>
            </a:r>
            <a:r>
              <a:rPr sz="2000" b="0" i="1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:</a:t>
            </a:r>
            <a:r>
              <a:rPr sz="2000" b="0" i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 reduced </a:t>
            </a:r>
            <a:r>
              <a:rPr sz="2000" b="0" i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tensor </a:t>
            </a:r>
            <a:r>
              <a:rPr sz="2000" b="0" i="0">
                <a:solidFill>
                  <a:schemeClr val="tx1"/>
                </a:solidFill>
                <a:latin typeface="STIX"/>
                <a:ea typeface="STIX"/>
                <a:cs typeface="STIX"/>
              </a:rPr>
              <a:t>ν</a:t>
            </a:r>
            <a:r>
              <a:rPr sz="2000" b="0" i="0">
                <a:solidFill>
                  <a:schemeClr val="tx1"/>
                </a:solidFill>
                <a:latin typeface="STIX"/>
                <a:ea typeface="STIX"/>
                <a:cs typeface="STIX"/>
              </a:rPr>
              <a:t>ν</a:t>
            </a:r>
            <a:r>
              <a:rPr sz="2000" b="0" i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 and </a:t>
            </a:r>
            <a:r>
              <a:rPr sz="2000" b="0" i="0">
                <a:solidFill>
                  <a:schemeClr val="tx1"/>
                </a:solidFill>
                <a:latin typeface="STIX"/>
                <a:ea typeface="STIX"/>
                <a:cs typeface="STIX"/>
              </a:rPr>
              <a:t>ν</a:t>
            </a:r>
            <a:r>
              <a:rPr sz="2000" b="0" i="0">
                <a:solidFill>
                  <a:schemeClr val="tx1"/>
                </a:solidFill>
                <a:latin typeface="STIX"/>
                <a:ea typeface="STIX"/>
                <a:cs typeface="STIX"/>
              </a:rPr>
              <a:t>π</a:t>
            </a:r>
            <a:r>
              <a:rPr sz="2000" b="0" i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 monopole matrix el.</a:t>
            </a:r>
            <a:endParaRPr sz="2000" b="0" i="0">
              <a:solidFill>
                <a:schemeClr val="tx1"/>
              </a:solidFill>
              <a:latin typeface="Roobert"/>
              <a:cs typeface="Roobert"/>
            </a:endParaRPr>
          </a:p>
        </p:txBody>
      </p:sp>
      <p:sp>
        <p:nvSpPr>
          <p:cNvPr id="425858876" name=""/>
          <p:cNvSpPr/>
          <p:nvPr/>
        </p:nvSpPr>
        <p:spPr bwMode="auto">
          <a:xfrm rot="0" flipH="0" flipV="0">
            <a:off x="554897" y="3333749"/>
            <a:ext cx="4059540" cy="1298014"/>
          </a:xfrm>
          <a:prstGeom prst="flowChartAlternateProcess">
            <a:avLst/>
          </a:prstGeom>
          <a:solidFill>
            <a:srgbClr val="CAF0F8"/>
          </a:solidFill>
          <a:ln w="12700" cap="flat" cmpd="sng" algn="ctr">
            <a:solidFill>
              <a:schemeClr val="bg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/>
          <a:p>
            <a:pPr marL="327933" indent="-327933" algn="l">
              <a:buFont typeface="Arial"/>
              <a:buChar char="•"/>
              <a:defRPr/>
            </a:pPr>
            <a:r>
              <a:rPr sz="2000" i="0">
                <a:solidFill>
                  <a:srgbClr val="000000"/>
                </a:solidFill>
                <a:latin typeface="Roobert"/>
                <a:ea typeface="Roobert"/>
                <a:cs typeface="Roobert"/>
              </a:rPr>
              <a:t>C</a:t>
            </a:r>
            <a:r>
              <a:rPr sz="2000" i="0" baseline="30000">
                <a:solidFill>
                  <a:srgbClr val="000000"/>
                </a:solidFill>
                <a:latin typeface="Roobert"/>
                <a:ea typeface="Roobert"/>
                <a:cs typeface="Roobert"/>
              </a:rPr>
              <a:t>2</a:t>
            </a:r>
            <a:r>
              <a:rPr sz="2000" i="0">
                <a:solidFill>
                  <a:srgbClr val="000000"/>
                </a:solidFill>
                <a:latin typeface="Roobert"/>
                <a:ea typeface="Roobert"/>
                <a:cs typeface="Roobert"/>
              </a:rPr>
              <a:t>S reduced wrt SFO-tls</a:t>
            </a:r>
            <a:endParaRPr sz="2000" i="0">
              <a:solidFill>
                <a:srgbClr val="000000"/>
              </a:solidFill>
              <a:latin typeface="Roobert"/>
              <a:ea typeface="Roobert"/>
              <a:cs typeface="Roobert"/>
            </a:endParaRPr>
          </a:p>
          <a:p>
            <a:pPr marL="327933" indent="-327933" algn="l">
              <a:buFont typeface="Arial"/>
              <a:buChar char="•"/>
              <a:defRPr/>
            </a:pPr>
            <a:r>
              <a:rPr sz="2000" i="0">
                <a:solidFill>
                  <a:srgbClr val="000000"/>
                </a:solidFill>
                <a:latin typeface="Roobert"/>
                <a:ea typeface="Roobert"/>
                <a:cs typeface="Roobert"/>
              </a:rPr>
              <a:t>Great reproduction of low-lying states</a:t>
            </a:r>
            <a:endParaRPr sz="2000" i="0">
              <a:solidFill>
                <a:srgbClr val="000000"/>
              </a:solidFill>
              <a:latin typeface="Roobert"/>
              <a:ea typeface="Roobert"/>
              <a:cs typeface="Roobert"/>
            </a:endParaRPr>
          </a:p>
        </p:txBody>
      </p:sp>
      <p:sp>
        <p:nvSpPr>
          <p:cNvPr id="1453004394" name=""/>
          <p:cNvSpPr/>
          <p:nvPr/>
        </p:nvSpPr>
        <p:spPr bwMode="auto">
          <a:xfrm rot="0" flipH="0" flipV="0">
            <a:off x="554897" y="4799852"/>
            <a:ext cx="4059540" cy="1220315"/>
          </a:xfrm>
          <a:prstGeom prst="flowChartAlternateProcess">
            <a:avLst/>
          </a:prstGeom>
          <a:solidFill>
            <a:srgbClr val="FFEEDD"/>
          </a:soli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/>
          <a:p>
            <a:pPr marL="327933" indent="-327933" algn="l">
              <a:buFont typeface="Arial"/>
              <a:buChar char="•"/>
              <a:defRPr/>
            </a:pPr>
            <a:r>
              <a:rPr lang="en-GB" sz="2000" b="0" i="0" u="none" strike="noStrike" cap="none" spc="0">
                <a:solidFill>
                  <a:srgbClr val="000000"/>
                </a:solidFill>
                <a:latin typeface="Roobert"/>
                <a:ea typeface="Roobert"/>
                <a:cs typeface="Roobert"/>
              </a:rPr>
              <a:t>0p</a:t>
            </a:r>
            <a:r>
              <a:rPr lang="en-GB" sz="2000" b="0" i="0" u="none" strike="noStrike" cap="none" spc="0" baseline="-25000">
                <a:solidFill>
                  <a:srgbClr val="000000"/>
                </a:solidFill>
                <a:latin typeface="Roobert"/>
                <a:ea typeface="Roobert"/>
                <a:cs typeface="Roobert"/>
              </a:rPr>
              <a:t>3/2</a:t>
            </a:r>
            <a:r>
              <a:rPr lang="en-GB" sz="2000" b="0" i="0" u="none" strike="noStrike" cap="none" spc="0">
                <a:solidFill>
                  <a:srgbClr val="000000"/>
                </a:solidFill>
                <a:latin typeface="Roobert"/>
                <a:ea typeface="Roobert"/>
                <a:cs typeface="Roobert"/>
              </a:rPr>
              <a:t> less fragmented than predicted</a:t>
            </a:r>
            <a:endParaRPr sz="2000" i="0">
              <a:solidFill>
                <a:srgbClr val="000000"/>
              </a:solidFill>
              <a:latin typeface="Roobert"/>
              <a:ea typeface="Roobert"/>
              <a:cs typeface="Roobert"/>
            </a:endParaRPr>
          </a:p>
          <a:p>
            <a:pPr marL="305906" indent="-305906" algn="l">
              <a:buFont typeface="Arial"/>
              <a:buChar char="•"/>
              <a:defRPr/>
            </a:pPr>
            <a:r>
              <a:rPr sz="2000" b="0" u="none">
                <a:solidFill>
                  <a:schemeClr val="tx1"/>
                </a:solidFill>
                <a:latin typeface="Roobert"/>
                <a:cs typeface="Roobert"/>
              </a:rPr>
              <a:t>T = 3/2 0p</a:t>
            </a:r>
            <a:r>
              <a:rPr sz="2000" b="0" u="none" baseline="-25000">
                <a:solidFill>
                  <a:schemeClr val="tx1"/>
                </a:solidFill>
                <a:latin typeface="Roobert"/>
                <a:cs typeface="Roobert"/>
              </a:rPr>
              <a:t>3/2</a:t>
            </a:r>
            <a:r>
              <a:rPr sz="2000" b="0" u="none">
                <a:solidFill>
                  <a:schemeClr val="tx1"/>
                </a:solidFill>
                <a:latin typeface="Roobert"/>
                <a:cs typeface="Roobert"/>
              </a:rPr>
              <a:t> predicted at much higher E</a:t>
            </a:r>
            <a:r>
              <a:rPr sz="2000" b="0" u="none" baseline="-25000">
                <a:solidFill>
                  <a:schemeClr val="tx1"/>
                </a:solidFill>
                <a:latin typeface="Roobert"/>
                <a:cs typeface="Roobert"/>
              </a:rPr>
              <a:t>x</a:t>
            </a:r>
            <a:endParaRPr sz="2000" b="0" u="none" baseline="-25000">
              <a:solidFill>
                <a:schemeClr val="tx1"/>
              </a:solidFill>
              <a:latin typeface="Roobert"/>
              <a:cs typeface="Roober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56041111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Results: centroids</a:t>
            </a:r>
            <a:endParaRPr/>
          </a:p>
        </p:txBody>
      </p:sp>
      <p:sp>
        <p:nvSpPr>
          <p:cNvPr id="328795741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EuNPC 2025 - Caen</a:t>
            </a:r>
            <a:endParaRPr/>
          </a:p>
        </p:txBody>
      </p:sp>
      <p:sp>
        <p:nvSpPr>
          <p:cNvPr id="1746894534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SO splitting in 20O</a:t>
            </a:r>
            <a:endParaRPr/>
          </a:p>
        </p:txBody>
      </p:sp>
      <p:sp>
        <p:nvSpPr>
          <p:cNvPr id="391876340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46D68974-2908-D8CE-D46A-D7AF64595658}" type="slidenum">
              <a:rPr lang="en-US"/>
              <a:t/>
            </a:fld>
            <a:endParaRPr lang="en-US"/>
          </a:p>
        </p:txBody>
      </p:sp>
      <p:pic>
        <p:nvPicPr>
          <p:cNvPr id="1880497258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5611770" y="1578161"/>
            <a:ext cx="5997656" cy="3940734"/>
          </a:xfrm>
          <a:prstGeom prst="rect">
            <a:avLst/>
          </a:prstGeom>
        </p:spPr>
      </p:pic>
      <p:sp>
        <p:nvSpPr>
          <p:cNvPr id="879537128" name=""/>
          <p:cNvSpPr/>
          <p:nvPr/>
        </p:nvSpPr>
        <p:spPr bwMode="auto">
          <a:xfrm rot="0" flipH="0" flipV="0">
            <a:off x="554897" y="1540808"/>
            <a:ext cx="4059540" cy="2007719"/>
          </a:xfrm>
          <a:prstGeom prst="flowChartAlternateProcess">
            <a:avLst/>
          </a:prstGeom>
          <a:solidFill>
            <a:srgbClr val="CCEBC5"/>
          </a:soli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/>
          <a:p>
            <a:pPr algn="ctr">
              <a:defRPr/>
            </a:pPr>
            <a:r>
              <a:rPr sz="2000" b="1" i="1">
                <a:solidFill>
                  <a:srgbClr val="7030A0"/>
                </a:solidFill>
                <a:latin typeface="Roobert"/>
                <a:ea typeface="Roobert"/>
                <a:cs typeface="Roobert"/>
              </a:rPr>
              <a:t>Modified </a:t>
            </a:r>
            <a:r>
              <a:rPr sz="2000" b="1">
                <a:solidFill>
                  <a:srgbClr val="7030A0"/>
                </a:solidFill>
                <a:latin typeface="Roobert"/>
                <a:ea typeface="Roobert"/>
                <a:cs typeface="Roobert"/>
              </a:rPr>
              <a:t>SFO-tls</a:t>
            </a:r>
            <a:r>
              <a:rPr sz="2000" b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:</a:t>
            </a:r>
            <a:endParaRPr sz="2000" b="0">
              <a:solidFill>
                <a:schemeClr val="tx1"/>
              </a:solidFill>
              <a:latin typeface="Roobert"/>
              <a:ea typeface="Roobert"/>
              <a:cs typeface="Roobert"/>
            </a:endParaRPr>
          </a:p>
          <a:p>
            <a:pPr marL="305907" indent="-305907" algn="l">
              <a:buFont typeface="Arial"/>
              <a:buChar char="•"/>
              <a:defRPr/>
            </a:pPr>
            <a:r>
              <a:rPr sz="2000" b="0" i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Excellent agreement for 0d</a:t>
            </a:r>
            <a:r>
              <a:rPr sz="2000" b="0" i="0" baseline="-2500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5/2</a:t>
            </a:r>
            <a:r>
              <a:rPr sz="2000" b="0" i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, 1s</a:t>
            </a:r>
            <a:r>
              <a:rPr sz="2000" b="0" i="0" baseline="-2500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1/</a:t>
            </a:r>
            <a:r>
              <a:rPr sz="2000" b="0" i="0" baseline="-2500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2</a:t>
            </a:r>
            <a:r>
              <a:rPr sz="2000" b="0" i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 </a:t>
            </a:r>
            <a:r>
              <a:rPr sz="2000" b="0" i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and 0p</a:t>
            </a:r>
            <a:r>
              <a:rPr sz="2000" b="0" i="0" baseline="-2500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1/2</a:t>
            </a:r>
            <a:endParaRPr sz="2000" b="0" i="0">
              <a:solidFill>
                <a:schemeClr val="tx1"/>
              </a:solidFill>
              <a:latin typeface="Roobert"/>
              <a:ea typeface="Roobert"/>
              <a:cs typeface="Roobert"/>
            </a:endParaRPr>
          </a:p>
          <a:p>
            <a:pPr marL="305907" indent="-305907" algn="l">
              <a:buFont typeface="Arial"/>
              <a:buChar char="•"/>
              <a:defRPr/>
            </a:pPr>
            <a:r>
              <a:rPr sz="2000" b="0" i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0p</a:t>
            </a:r>
            <a:r>
              <a:rPr sz="2000" b="0" i="0" baseline="-2500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3/2</a:t>
            </a:r>
            <a:r>
              <a:rPr sz="2000" b="0" i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 shifted towards high E</a:t>
            </a:r>
            <a:r>
              <a:rPr sz="2000" b="0" i="0" baseline="-2500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x</a:t>
            </a:r>
            <a:r>
              <a:rPr sz="2000" b="0" i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 </a:t>
            </a:r>
            <a:endParaRPr sz="2000" b="0" i="0">
              <a:solidFill>
                <a:schemeClr val="tx1"/>
              </a:solidFill>
              <a:latin typeface="Roobert"/>
              <a:cs typeface="Roobert"/>
            </a:endParaRPr>
          </a:p>
        </p:txBody>
      </p:sp>
      <p:sp>
        <p:nvSpPr>
          <p:cNvPr id="2002467968" name=""/>
          <p:cNvSpPr/>
          <p:nvPr/>
        </p:nvSpPr>
        <p:spPr bwMode="auto">
          <a:xfrm rot="0" flipH="0" flipV="0">
            <a:off x="554898" y="3873269"/>
            <a:ext cx="4059540" cy="1934042"/>
          </a:xfrm>
          <a:prstGeom prst="flowChartAlternateProcess">
            <a:avLst/>
          </a:prstGeom>
          <a:solidFill>
            <a:srgbClr val="FDD9EC"/>
          </a:solidFill>
          <a:ln w="12700" cap="flat" cmpd="sng" algn="ctr">
            <a:solidFill>
              <a:schemeClr val="bg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/>
          <a:p>
            <a:pPr algn="ctr">
              <a:lnSpc>
                <a:spcPct val="114999"/>
              </a:lnSpc>
              <a:defRPr/>
            </a:pPr>
            <a:r>
              <a:rPr sz="2000" b="1" i="0">
                <a:solidFill>
                  <a:schemeClr val="accent6">
                    <a:lumMod val="75000"/>
                  </a:schemeClr>
                </a:solidFill>
                <a:latin typeface="Roobert"/>
                <a:cs typeface="Roobert"/>
              </a:rPr>
              <a:t>0p</a:t>
            </a:r>
            <a:r>
              <a:rPr sz="2000" b="1" i="0" baseline="-25000">
                <a:solidFill>
                  <a:schemeClr val="accent6">
                    <a:lumMod val="75000"/>
                  </a:schemeClr>
                </a:solidFill>
                <a:latin typeface="Roobert"/>
                <a:cs typeface="Roobert"/>
              </a:rPr>
              <a:t>1/2</a:t>
            </a:r>
            <a:r>
              <a:rPr sz="2000" b="1" i="0">
                <a:solidFill>
                  <a:schemeClr val="accent6">
                    <a:lumMod val="75000"/>
                  </a:schemeClr>
                </a:solidFill>
                <a:latin typeface="Roobert"/>
                <a:cs typeface="Roobert"/>
              </a:rPr>
              <a:t> - 0p</a:t>
            </a:r>
            <a:r>
              <a:rPr sz="2000" b="1" i="0" baseline="-25000">
                <a:solidFill>
                  <a:schemeClr val="accent6">
                    <a:lumMod val="75000"/>
                  </a:schemeClr>
                </a:solidFill>
                <a:latin typeface="Roobert"/>
                <a:cs typeface="Roobert"/>
              </a:rPr>
              <a:t>3/2</a:t>
            </a:r>
            <a:r>
              <a:rPr sz="2000" b="1" i="0">
                <a:solidFill>
                  <a:schemeClr val="accent6">
                    <a:lumMod val="75000"/>
                  </a:schemeClr>
                </a:solidFill>
                <a:latin typeface="Roobert"/>
                <a:cs typeface="Roobert"/>
              </a:rPr>
              <a:t> SO gap</a:t>
            </a:r>
            <a:r>
              <a:rPr sz="2000" b="0" i="0">
                <a:solidFill>
                  <a:schemeClr val="tx1"/>
                </a:solidFill>
                <a:latin typeface="Roobert"/>
                <a:cs typeface="Roobert"/>
              </a:rPr>
              <a:t>:</a:t>
            </a:r>
            <a:endParaRPr sz="2000" b="0" i="0">
              <a:solidFill>
                <a:schemeClr val="tx1"/>
              </a:solidFill>
              <a:latin typeface="Roobert"/>
              <a:cs typeface="Roobert"/>
            </a:endParaRPr>
          </a:p>
          <a:p>
            <a:pPr marL="305907" indent="-305907">
              <a:lnSpc>
                <a:spcPct val="114999"/>
              </a:lnSpc>
              <a:buFont typeface="Arial"/>
              <a:buChar char="•"/>
              <a:defRPr/>
            </a:pPr>
            <a:r>
              <a:rPr sz="2000">
                <a:solidFill>
                  <a:schemeClr val="tx1"/>
                </a:solidFill>
                <a:latin typeface="Roobert"/>
                <a:cs typeface="Roobert"/>
              </a:rPr>
              <a:t>Exp: 3.79(9) MeV</a:t>
            </a:r>
            <a:endParaRPr sz="2000">
              <a:solidFill>
                <a:schemeClr val="tx1"/>
              </a:solidFill>
              <a:latin typeface="Roobert"/>
              <a:cs typeface="Roobert"/>
            </a:endParaRPr>
          </a:p>
          <a:p>
            <a:pPr marL="305907" indent="-305907">
              <a:lnSpc>
                <a:spcPct val="114999"/>
              </a:lnSpc>
              <a:buFont typeface="Arial"/>
              <a:buChar char="•"/>
              <a:defRPr/>
            </a:pPr>
            <a:r>
              <a:rPr sz="2000">
                <a:solidFill>
                  <a:schemeClr val="tx1"/>
                </a:solidFill>
                <a:latin typeface="Roobert"/>
                <a:cs typeface="Roobert"/>
              </a:rPr>
              <a:t>Theo: 5.64 MeV</a:t>
            </a:r>
            <a:endParaRPr sz="2000">
              <a:solidFill>
                <a:schemeClr val="tx1"/>
              </a:solidFill>
              <a:latin typeface="Roobert"/>
              <a:cs typeface="Roobert"/>
            </a:endParaRPr>
          </a:p>
          <a:p>
            <a:pPr>
              <a:lnSpc>
                <a:spcPct val="114999"/>
              </a:lnSpc>
              <a:defRPr/>
            </a:pPr>
            <a:r>
              <a:rPr sz="2000">
                <a:solidFill>
                  <a:schemeClr val="tx1"/>
                </a:solidFill>
                <a:latin typeface="STIX"/>
                <a:ea typeface="STIX"/>
                <a:cs typeface="STIX"/>
              </a:rPr>
              <a:t>⇒</a:t>
            </a:r>
            <a:r>
              <a:rPr sz="2000">
                <a:solidFill>
                  <a:schemeClr val="tx1"/>
                </a:solidFill>
                <a:latin typeface="Roobert"/>
                <a:cs typeface="Roobert"/>
              </a:rPr>
              <a:t> Gap is reduced </a:t>
            </a:r>
            <a:r>
              <a:rPr sz="2000">
                <a:solidFill>
                  <a:schemeClr val="tx1"/>
                </a:solidFill>
                <a:latin typeface="Roobert"/>
                <a:cs typeface="Roobert"/>
              </a:rPr>
              <a:t>by </a:t>
            </a:r>
            <a:r>
              <a:rPr sz="2000">
                <a:solidFill>
                  <a:schemeClr val="tx1"/>
                </a:solidFill>
                <a:latin typeface="Arial"/>
                <a:ea typeface="Arial"/>
                <a:cs typeface="Arial"/>
              </a:rPr>
              <a:t>~</a:t>
            </a:r>
            <a:r>
              <a:rPr sz="2000">
                <a:solidFill>
                  <a:schemeClr val="tx1"/>
                </a:solidFill>
                <a:latin typeface="Roobert"/>
                <a:cs typeface="Roobert"/>
              </a:rPr>
              <a:t> 1.8 MeV!</a:t>
            </a:r>
            <a:endParaRPr sz="2000">
              <a:solidFill>
                <a:schemeClr val="tx1"/>
              </a:solidFill>
              <a:latin typeface="Roobert"/>
              <a:cs typeface="Roobert"/>
            </a:endParaRPr>
          </a:p>
        </p:txBody>
      </p:sp>
      <p:sp>
        <p:nvSpPr>
          <p:cNvPr id="1490527589" name=""/>
          <p:cNvSpPr txBox="1"/>
          <p:nvPr/>
        </p:nvSpPr>
        <p:spPr bwMode="auto">
          <a:xfrm rot="0" flipH="0" flipV="0">
            <a:off x="626615" y="5817718"/>
            <a:ext cx="4075515" cy="45756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sz="1200" i="1">
                <a:latin typeface="Roobert"/>
                <a:ea typeface="Roobert"/>
                <a:cs typeface="Roobert"/>
              </a:rPr>
              <a:t>Systematic error of 20% from OMPs variety has been included in error bars</a:t>
            </a:r>
            <a:endParaRPr sz="1200" i="1">
              <a:latin typeface="Roobert"/>
              <a:cs typeface="Roobert"/>
            </a:endParaRPr>
          </a:p>
        </p:txBody>
      </p:sp>
      <p:sp>
        <p:nvSpPr>
          <p:cNvPr id="1484160347" name=""/>
          <p:cNvSpPr txBox="1"/>
          <p:nvPr/>
        </p:nvSpPr>
        <p:spPr bwMode="auto">
          <a:xfrm rot="0" flipH="0" flipV="0">
            <a:off x="5736690" y="5436539"/>
            <a:ext cx="5872736" cy="57947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sz="1800">
                <a:latin typeface="Roobert"/>
                <a:ea typeface="Roobert"/>
                <a:cs typeface="Roobert"/>
              </a:rPr>
              <a:t>No </a:t>
            </a:r>
            <a:r>
              <a:rPr sz="1800" i="0">
                <a:latin typeface="Roobert"/>
                <a:ea typeface="Roobert"/>
                <a:cs typeface="Roobert"/>
              </a:rPr>
              <a:t>0p vacancies were observed through </a:t>
            </a:r>
            <a:r>
              <a:rPr sz="1800" i="0" baseline="30000">
                <a:latin typeface="Roobert"/>
                <a:ea typeface="Roobert"/>
                <a:cs typeface="Roobert"/>
              </a:rPr>
              <a:t>20</a:t>
            </a:r>
            <a:r>
              <a:rPr sz="1800" i="0">
                <a:latin typeface="Roobert"/>
                <a:ea typeface="Roobert"/>
                <a:cs typeface="Roobert"/>
              </a:rPr>
              <a:t>O(d,p)</a:t>
            </a:r>
            <a:r>
              <a:rPr sz="1800" i="0" baseline="30000">
                <a:latin typeface="Roobert"/>
                <a:ea typeface="Roobert"/>
                <a:cs typeface="Roobert"/>
              </a:rPr>
              <a:t>21</a:t>
            </a:r>
            <a:r>
              <a:rPr sz="1800" i="0">
                <a:latin typeface="Roobert"/>
                <a:ea typeface="Roobert"/>
                <a:cs typeface="Roobert"/>
              </a:rPr>
              <a:t>O</a:t>
            </a:r>
            <a:r>
              <a:rPr sz="1800" i="0">
                <a:latin typeface="Roobert"/>
                <a:ea typeface="Roobert"/>
                <a:cs typeface="Roobert"/>
              </a:rPr>
              <a:t> </a:t>
            </a:r>
            <a:endParaRPr sz="1800" i="0">
              <a:latin typeface="Roobert"/>
              <a:ea typeface="Roobert"/>
              <a:cs typeface="Roobert"/>
            </a:endParaRPr>
          </a:p>
          <a:p>
            <a:pPr>
              <a:defRPr/>
            </a:pPr>
            <a:r>
              <a:rPr sz="1400" i="1">
                <a:latin typeface="Roobert"/>
                <a:ea typeface="Roobert"/>
                <a:cs typeface="Roobert"/>
              </a:rPr>
              <a:t>B. Fernández-Domínguez </a:t>
            </a:r>
            <a:r>
              <a:rPr sz="1400" i="1">
                <a:latin typeface="Roobert"/>
                <a:ea typeface="Roobert"/>
                <a:cs typeface="Roobert"/>
              </a:rPr>
              <a:t>et al. </a:t>
            </a:r>
            <a:r>
              <a:rPr sz="1400" i="1">
                <a:latin typeface="Roobert"/>
                <a:ea typeface="Roobert"/>
                <a:cs typeface="Roobert"/>
              </a:rPr>
              <a:t>PRC 84 (2011)</a:t>
            </a:r>
            <a:endParaRPr sz="1400" i="0">
              <a:latin typeface="Roobert"/>
              <a:ea typeface="Roobert"/>
              <a:cs typeface="Roober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18610930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Conclusions</a:t>
            </a:r>
            <a:endParaRPr/>
          </a:p>
        </p:txBody>
      </p:sp>
      <p:sp>
        <p:nvSpPr>
          <p:cNvPr id="1416786217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EuNPC 2025 - Caen</a:t>
            </a:r>
            <a:endParaRPr/>
          </a:p>
        </p:txBody>
      </p:sp>
      <p:sp>
        <p:nvSpPr>
          <p:cNvPr id="1262042242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SO splitting in 20O</a:t>
            </a:r>
            <a:endParaRPr/>
          </a:p>
        </p:txBody>
      </p:sp>
      <p:sp>
        <p:nvSpPr>
          <p:cNvPr id="1500108907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1BD989C7-4889-6120-B689-EC8FD821ADBC}" type="slidenum">
              <a:rPr lang="en-US"/>
              <a:t/>
            </a:fld>
            <a:endParaRPr lang="en-US"/>
          </a:p>
        </p:txBody>
      </p:sp>
      <p:sp>
        <p:nvSpPr>
          <p:cNvPr id="325294429" name=""/>
          <p:cNvSpPr/>
          <p:nvPr/>
        </p:nvSpPr>
        <p:spPr bwMode="auto">
          <a:xfrm rot="0" flipH="0" flipV="0">
            <a:off x="3007867" y="1484777"/>
            <a:ext cx="6918301" cy="1015995"/>
          </a:xfrm>
          <a:prstGeom prst="flowChartAlternateProcess">
            <a:avLst/>
          </a:prstGeom>
          <a:solidFill>
            <a:srgbClr val="CCEBC5"/>
          </a:soli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/>
          <a:p>
            <a:pPr algn="ctr">
              <a:defRPr/>
            </a:pPr>
            <a:r>
              <a:rPr sz="2200" baseline="3000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20</a:t>
            </a:r>
            <a:r>
              <a:rPr sz="220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O(d,t)</a:t>
            </a:r>
            <a:r>
              <a:rPr sz="2200" baseline="3000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19</a:t>
            </a:r>
            <a:r>
              <a:rPr sz="220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O reaction as a means to measure SO gap in exotic O isotopes</a:t>
            </a:r>
            <a:endParaRPr sz="2200">
              <a:solidFill>
                <a:schemeClr val="tx1"/>
              </a:solidFill>
              <a:latin typeface="Roobert"/>
              <a:cs typeface="Roobert"/>
            </a:endParaRPr>
          </a:p>
        </p:txBody>
      </p:sp>
      <p:sp>
        <p:nvSpPr>
          <p:cNvPr id="1467110811" name=""/>
          <p:cNvSpPr/>
          <p:nvPr/>
        </p:nvSpPr>
        <p:spPr bwMode="auto">
          <a:xfrm rot="0" flipH="0" flipV="0">
            <a:off x="2933161" y="2677272"/>
            <a:ext cx="6918301" cy="899271"/>
          </a:xfrm>
          <a:prstGeom prst="flowChartAlternateProcess">
            <a:avLst/>
          </a:prstGeom>
          <a:solidFill>
            <a:srgbClr val="CAF0F8"/>
          </a:solidFill>
          <a:ln w="12700" cap="flat" cmpd="sng" algn="ctr">
            <a:solidFill>
              <a:schemeClr val="bg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/>
          <a:p>
            <a:pPr algn="ctr">
              <a:defRPr/>
            </a:pPr>
            <a:r>
              <a:rPr sz="220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DWBA analysis to extract spectroscopic factors and E</a:t>
            </a:r>
            <a:r>
              <a:rPr sz="2200" baseline="-2500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x</a:t>
            </a:r>
            <a:r>
              <a:rPr sz="220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 centroids</a:t>
            </a:r>
            <a:r>
              <a:rPr sz="220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 for T=3/2 states</a:t>
            </a:r>
            <a:endParaRPr sz="2200">
              <a:solidFill>
                <a:schemeClr val="tx1"/>
              </a:solidFill>
              <a:latin typeface="Roobert"/>
              <a:cs typeface="Roobert"/>
            </a:endParaRPr>
          </a:p>
        </p:txBody>
      </p:sp>
      <p:sp>
        <p:nvSpPr>
          <p:cNvPr id="150033023" name=""/>
          <p:cNvSpPr/>
          <p:nvPr/>
        </p:nvSpPr>
        <p:spPr bwMode="auto">
          <a:xfrm rot="0" flipH="0" flipV="0">
            <a:off x="3007867" y="3750797"/>
            <a:ext cx="6918301" cy="983687"/>
          </a:xfrm>
          <a:prstGeom prst="flowChartAlternateProcess">
            <a:avLst/>
          </a:prstGeom>
          <a:solidFill>
            <a:srgbClr val="FFEEDD"/>
          </a:soli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/>
          <a:p>
            <a:pPr algn="ctr">
              <a:defRPr/>
            </a:pPr>
            <a:r>
              <a:rPr sz="220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Comparison with SFO-tls interaction overestimates SO gap due to 0p</a:t>
            </a:r>
            <a:r>
              <a:rPr sz="2200" baseline="-2500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3/2</a:t>
            </a:r>
            <a:r>
              <a:rPr sz="220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 states</a:t>
            </a:r>
            <a:r>
              <a:rPr sz="220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  </a:t>
            </a:r>
            <a:endParaRPr sz="2200">
              <a:solidFill>
                <a:schemeClr val="tx1"/>
              </a:solidFill>
              <a:latin typeface="Roobert"/>
              <a:cs typeface="Roobert"/>
            </a:endParaRPr>
          </a:p>
        </p:txBody>
      </p:sp>
      <p:sp>
        <p:nvSpPr>
          <p:cNvPr id="306410420" name=""/>
          <p:cNvSpPr/>
          <p:nvPr/>
        </p:nvSpPr>
        <p:spPr bwMode="auto">
          <a:xfrm rot="0" flipH="0" flipV="0">
            <a:off x="2933161" y="4966892"/>
            <a:ext cx="6918301" cy="898567"/>
          </a:xfrm>
          <a:prstGeom prst="flowChartAlternateProcess">
            <a:avLst/>
          </a:prstGeom>
          <a:solidFill>
            <a:srgbClr val="FDD9EC"/>
          </a:solidFill>
          <a:ln w="12700" cap="flat" cmpd="sng" algn="ctr">
            <a:solidFill>
              <a:schemeClr val="bg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/>
          <a:p>
            <a:pPr algn="ctr">
              <a:defRPr/>
            </a:pPr>
            <a:r>
              <a:rPr sz="220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Theoretical efforts needed to reconcile those states with experimental data!</a:t>
            </a:r>
            <a:endParaRPr sz="2200">
              <a:solidFill>
                <a:schemeClr val="tx1"/>
              </a:solidFill>
              <a:latin typeface="Roobert"/>
              <a:cs typeface="Roober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10534426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Acknowledgements</a:t>
            </a:r>
            <a:endParaRPr/>
          </a:p>
        </p:txBody>
      </p:sp>
      <p:sp>
        <p:nvSpPr>
          <p:cNvPr id="692921516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EuNPC 2025 - Caen</a:t>
            </a:r>
            <a:endParaRPr/>
          </a:p>
        </p:txBody>
      </p:sp>
      <p:sp>
        <p:nvSpPr>
          <p:cNvPr id="883759683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SO splitting in 20O</a:t>
            </a:r>
            <a:endParaRPr/>
          </a:p>
        </p:txBody>
      </p:sp>
      <p:sp>
        <p:nvSpPr>
          <p:cNvPr id="1711804953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81E17A3D-BC1A-8CC6-F059-FB7376A3D304}" type="slidenum">
              <a:rPr lang="en-US"/>
              <a:t/>
            </a:fld>
            <a:endParaRPr lang="en-US"/>
          </a:p>
        </p:txBody>
      </p:sp>
      <p:pic>
        <p:nvPicPr>
          <p:cNvPr id="444591974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1055687" y="1486490"/>
            <a:ext cx="1354532" cy="288966"/>
          </a:xfrm>
          <a:prstGeom prst="rect">
            <a:avLst/>
          </a:prstGeom>
        </p:spPr>
      </p:pic>
      <p:sp>
        <p:nvSpPr>
          <p:cNvPr id="1541605939" name=""/>
          <p:cNvSpPr txBox="1"/>
          <p:nvPr/>
        </p:nvSpPr>
        <p:spPr bwMode="auto">
          <a:xfrm rot="0" flipH="0" flipV="0">
            <a:off x="990807" y="1970366"/>
            <a:ext cx="1600927" cy="365796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>
                <a:latin typeface="Roobert"/>
                <a:ea typeface="Roobert"/>
                <a:cs typeface="Roobert"/>
              </a:rPr>
              <a:t>T. Roger </a:t>
            </a:r>
            <a:endParaRPr>
              <a:latin typeface="Roobert"/>
              <a:cs typeface="Roobert"/>
            </a:endParaRPr>
          </a:p>
          <a:p>
            <a:pPr>
              <a:defRPr/>
            </a:pPr>
            <a:r>
              <a:rPr>
                <a:latin typeface="Roobert"/>
                <a:ea typeface="Roobert"/>
                <a:cs typeface="Roobert"/>
              </a:rPr>
              <a:t>J. Pancin</a:t>
            </a:r>
            <a:endParaRPr>
              <a:latin typeface="Roobert"/>
              <a:ea typeface="Roobert"/>
              <a:cs typeface="Roobert"/>
            </a:endParaRPr>
          </a:p>
          <a:p>
            <a:pPr>
              <a:defRPr/>
            </a:pPr>
            <a:r>
              <a:rPr>
                <a:latin typeface="Roobert"/>
                <a:ea typeface="Roobert"/>
                <a:cs typeface="Roobert"/>
              </a:rPr>
              <a:t>M. Fisichella</a:t>
            </a:r>
            <a:endParaRPr>
              <a:latin typeface="Roobert"/>
              <a:ea typeface="Roobert"/>
              <a:cs typeface="Roobert"/>
            </a:endParaRPr>
          </a:p>
          <a:p>
            <a:pPr>
              <a:defRPr/>
            </a:pPr>
            <a:r>
              <a:rPr lang="en-GB" sz="1800" b="0" i="0" u="none" strike="noStrike" cap="none" spc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C. Nicole</a:t>
            </a:r>
            <a:endParaRPr>
              <a:latin typeface="Roobert"/>
              <a:ea typeface="Roobert"/>
              <a:cs typeface="Roobert"/>
            </a:endParaRPr>
          </a:p>
          <a:p>
            <a:pPr>
              <a:defRPr/>
            </a:pPr>
            <a:r>
              <a:rPr>
                <a:latin typeface="Roobert"/>
                <a:ea typeface="Roobert"/>
                <a:cs typeface="Roobert"/>
              </a:rPr>
              <a:t>F. Saillant</a:t>
            </a:r>
            <a:endParaRPr>
              <a:latin typeface="Roobert"/>
              <a:cs typeface="Roobert"/>
            </a:endParaRPr>
          </a:p>
          <a:p>
            <a:pPr>
              <a:defRPr/>
            </a:pPr>
            <a:r>
              <a:rPr>
                <a:latin typeface="Roobert"/>
                <a:ea typeface="Roobert"/>
                <a:cs typeface="Roobert"/>
              </a:rPr>
              <a:t>G. Wittwer</a:t>
            </a:r>
            <a:endParaRPr>
              <a:latin typeface="Roobert"/>
              <a:cs typeface="Roobert"/>
            </a:endParaRPr>
          </a:p>
          <a:p>
            <a:pPr>
              <a:defRPr/>
            </a:pPr>
            <a:r>
              <a:rPr>
                <a:latin typeface="Roobert"/>
                <a:ea typeface="Roobert"/>
                <a:cs typeface="Roobert"/>
              </a:rPr>
              <a:t>V. Morel </a:t>
            </a:r>
            <a:endParaRPr>
              <a:latin typeface="Roobert"/>
              <a:cs typeface="Roobert"/>
            </a:endParaRPr>
          </a:p>
          <a:p>
            <a:pPr marL="283879" indent="-283879">
              <a:buAutoNum type="alphaUcPeriod"/>
              <a:defRPr/>
            </a:pPr>
            <a:r>
              <a:rPr>
                <a:latin typeface="Roobert"/>
                <a:ea typeface="Roobert"/>
                <a:cs typeface="Roobert"/>
              </a:rPr>
              <a:t>Cassisa </a:t>
            </a:r>
            <a:endParaRPr>
              <a:latin typeface="Roobert"/>
              <a:cs typeface="Roobert"/>
            </a:endParaRPr>
          </a:p>
          <a:p>
            <a:pPr>
              <a:defRPr/>
            </a:pPr>
            <a:r>
              <a:rPr>
                <a:latin typeface="Roobert"/>
                <a:ea typeface="Roobert"/>
                <a:cs typeface="Roobert"/>
              </a:rPr>
              <a:t>J.C. Thomas</a:t>
            </a:r>
            <a:endParaRPr>
              <a:latin typeface="Roobert"/>
              <a:cs typeface="Roobert"/>
            </a:endParaRPr>
          </a:p>
          <a:p>
            <a:pPr>
              <a:defRPr/>
            </a:pPr>
            <a:r>
              <a:rPr>
                <a:latin typeface="Roobert"/>
                <a:ea typeface="Roobert"/>
                <a:cs typeface="Roobert"/>
              </a:rPr>
              <a:t>O. Sorlin</a:t>
            </a:r>
            <a:endParaRPr>
              <a:latin typeface="Roobert"/>
              <a:cs typeface="Roobert"/>
            </a:endParaRPr>
          </a:p>
          <a:p>
            <a:pPr>
              <a:defRPr/>
            </a:pPr>
            <a:r>
              <a:rPr>
                <a:latin typeface="Roobert"/>
                <a:ea typeface="Roobert"/>
                <a:cs typeface="Roobert"/>
              </a:rPr>
              <a:t>L. Cáceres</a:t>
            </a:r>
            <a:endParaRPr>
              <a:latin typeface="Roobert"/>
              <a:cs typeface="Roobert"/>
            </a:endParaRPr>
          </a:p>
          <a:p>
            <a:pPr>
              <a:defRPr/>
            </a:pPr>
            <a:r>
              <a:rPr>
                <a:latin typeface="Roobert"/>
                <a:ea typeface="Roobert"/>
                <a:cs typeface="Roobert"/>
              </a:rPr>
              <a:t>C. Stodel</a:t>
            </a:r>
            <a:endParaRPr>
              <a:latin typeface="Roobert"/>
              <a:cs typeface="Roobert"/>
            </a:endParaRPr>
          </a:p>
          <a:p>
            <a:pPr>
              <a:defRPr/>
            </a:pPr>
            <a:r>
              <a:rPr>
                <a:latin typeface="Roobert"/>
                <a:ea typeface="Roobert"/>
                <a:cs typeface="Roobert"/>
              </a:rPr>
              <a:t>F. de Oliveira</a:t>
            </a:r>
            <a:endParaRPr>
              <a:latin typeface="Roobert"/>
              <a:cs typeface="Roobert"/>
            </a:endParaRPr>
          </a:p>
        </p:txBody>
      </p:sp>
      <p:pic>
        <p:nvPicPr>
          <p:cNvPr id="830190859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3123824" y="1447527"/>
            <a:ext cx="655695" cy="423178"/>
          </a:xfrm>
          <a:prstGeom prst="rect">
            <a:avLst/>
          </a:prstGeom>
        </p:spPr>
      </p:pic>
      <p:sp>
        <p:nvSpPr>
          <p:cNvPr id="1282328815" name=""/>
          <p:cNvSpPr txBox="1"/>
          <p:nvPr/>
        </p:nvSpPr>
        <p:spPr bwMode="auto">
          <a:xfrm rot="0" flipH="0" flipV="0">
            <a:off x="3194632" y="1998382"/>
            <a:ext cx="2220830" cy="283500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>
                <a:latin typeface="Roobert"/>
                <a:ea typeface="Roobert"/>
                <a:cs typeface="Roobert"/>
              </a:rPr>
              <a:t>J. Lois-Fuentes</a:t>
            </a:r>
            <a:endParaRPr>
              <a:latin typeface="Roobert"/>
              <a:cs typeface="Roobert"/>
            </a:endParaRPr>
          </a:p>
          <a:p>
            <a:pPr>
              <a:defRPr/>
            </a:pPr>
            <a:r>
              <a:rPr>
                <a:latin typeface="Roobert"/>
                <a:ea typeface="Roobert"/>
                <a:cs typeface="Roobert"/>
              </a:rPr>
              <a:t>B. Fernández-Domínguez</a:t>
            </a:r>
            <a:endParaRPr>
              <a:latin typeface="Roobert"/>
              <a:cs typeface="Roobert"/>
            </a:endParaRPr>
          </a:p>
          <a:p>
            <a:pPr>
              <a:defRPr/>
            </a:pPr>
            <a:r>
              <a:rPr>
                <a:latin typeface="Roobert"/>
                <a:ea typeface="Roobert"/>
                <a:cs typeface="Roobert"/>
              </a:rPr>
              <a:t>M. Caamaño</a:t>
            </a:r>
            <a:endParaRPr>
              <a:latin typeface="Roobert"/>
              <a:cs typeface="Roobert"/>
            </a:endParaRPr>
          </a:p>
          <a:p>
            <a:pPr>
              <a:defRPr/>
            </a:pPr>
            <a:r>
              <a:rPr>
                <a:latin typeface="Roobert"/>
                <a:ea typeface="Roobert"/>
                <a:cs typeface="Roobert"/>
              </a:rPr>
              <a:t>D. Fernández</a:t>
            </a:r>
            <a:endParaRPr>
              <a:latin typeface="Roobert"/>
              <a:cs typeface="Roobert"/>
            </a:endParaRPr>
          </a:p>
          <a:p>
            <a:pPr>
              <a:defRPr/>
            </a:pPr>
            <a:r>
              <a:rPr>
                <a:latin typeface="Roobert"/>
                <a:ea typeface="Roobert"/>
                <a:cs typeface="Roobert"/>
              </a:rPr>
              <a:t>D. Regueira</a:t>
            </a:r>
            <a:endParaRPr>
              <a:latin typeface="Roobert"/>
              <a:cs typeface="Roobert"/>
            </a:endParaRPr>
          </a:p>
          <a:p>
            <a:pPr>
              <a:defRPr/>
            </a:pPr>
            <a:r>
              <a:rPr>
                <a:latin typeface="Roobert"/>
                <a:ea typeface="Roobert"/>
                <a:cs typeface="Roobert"/>
              </a:rPr>
              <a:t>C. Cabo </a:t>
            </a:r>
            <a:endParaRPr>
              <a:latin typeface="Roobert"/>
              <a:cs typeface="Roobert"/>
            </a:endParaRPr>
          </a:p>
          <a:p>
            <a:pPr>
              <a:defRPr/>
            </a:pPr>
            <a:r>
              <a:rPr>
                <a:latin typeface="Roobert"/>
                <a:ea typeface="Roobert"/>
                <a:cs typeface="Roobert"/>
              </a:rPr>
              <a:t>H. Álvarez-Pol</a:t>
            </a:r>
            <a:endParaRPr>
              <a:latin typeface="Roobert"/>
              <a:cs typeface="Roobert"/>
            </a:endParaRPr>
          </a:p>
          <a:p>
            <a:pPr>
              <a:defRPr/>
            </a:pPr>
            <a:r>
              <a:rPr>
                <a:latin typeface="Roobert"/>
                <a:ea typeface="Roobert"/>
                <a:cs typeface="Roobert"/>
              </a:rPr>
              <a:t>Y. Ayyad</a:t>
            </a:r>
            <a:endParaRPr>
              <a:latin typeface="Roobert"/>
              <a:cs typeface="Roobert"/>
            </a:endParaRPr>
          </a:p>
          <a:p>
            <a:pPr>
              <a:defRPr/>
            </a:pPr>
            <a:r>
              <a:rPr>
                <a:latin typeface="Roobert"/>
                <a:ea typeface="Roobert"/>
                <a:cs typeface="Roobert"/>
              </a:rPr>
              <a:t>G. Mantovani</a:t>
            </a:r>
            <a:endParaRPr>
              <a:latin typeface="Roobert"/>
              <a:cs typeface="Roobert"/>
            </a:endParaRPr>
          </a:p>
        </p:txBody>
      </p:sp>
      <p:pic>
        <p:nvPicPr>
          <p:cNvPr id="1777227942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 flipH="0" flipV="0">
            <a:off x="5906993" y="1357551"/>
            <a:ext cx="798814" cy="546844"/>
          </a:xfrm>
          <a:prstGeom prst="rect">
            <a:avLst/>
          </a:prstGeom>
        </p:spPr>
      </p:pic>
      <p:sp>
        <p:nvSpPr>
          <p:cNvPr id="1589627952" name=""/>
          <p:cNvSpPr txBox="1"/>
          <p:nvPr/>
        </p:nvSpPr>
        <p:spPr bwMode="auto">
          <a:xfrm rot="0" flipH="0" flipV="0">
            <a:off x="5828014" y="2110440"/>
            <a:ext cx="1564525" cy="64044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>
                <a:latin typeface="Roobert"/>
                <a:ea typeface="Roobert"/>
                <a:cs typeface="Roobert"/>
              </a:rPr>
              <a:t>F. Delaunay</a:t>
            </a:r>
            <a:endParaRPr>
              <a:latin typeface="Roobert"/>
              <a:cs typeface="Roobert"/>
            </a:endParaRPr>
          </a:p>
          <a:p>
            <a:pPr>
              <a:defRPr/>
            </a:pPr>
            <a:r>
              <a:rPr>
                <a:latin typeface="Roobert"/>
                <a:ea typeface="Roobert"/>
                <a:cs typeface="Roobert"/>
              </a:rPr>
              <a:t>L. Achouri</a:t>
            </a:r>
            <a:endParaRPr>
              <a:latin typeface="Roobert"/>
              <a:cs typeface="Roobert"/>
            </a:endParaRPr>
          </a:p>
        </p:txBody>
      </p:sp>
      <p:pic>
        <p:nvPicPr>
          <p:cNvPr id="1783290653" name=""/>
          <p:cNvPicPr>
            <a:picLocks noChangeAspect="1"/>
          </p:cNvPicPr>
          <p:nvPr/>
        </p:nvPicPr>
        <p:blipFill>
          <a:blip r:embed="rId6"/>
          <a:stretch/>
        </p:blipFill>
        <p:spPr bwMode="auto">
          <a:xfrm flipH="0" flipV="0">
            <a:off x="4038597" y="1542777"/>
            <a:ext cx="1027899" cy="327929"/>
          </a:xfrm>
          <a:prstGeom prst="rect">
            <a:avLst/>
          </a:prstGeom>
        </p:spPr>
      </p:pic>
      <p:pic>
        <p:nvPicPr>
          <p:cNvPr id="99233516" name=""/>
          <p:cNvPicPr>
            <a:picLocks noChangeAspect="1"/>
          </p:cNvPicPr>
          <p:nvPr/>
        </p:nvPicPr>
        <p:blipFill>
          <a:blip r:embed="rId7"/>
          <a:stretch/>
        </p:blipFill>
        <p:spPr bwMode="auto">
          <a:xfrm flipH="0" flipV="0">
            <a:off x="5828014" y="2917728"/>
            <a:ext cx="1057810" cy="567457"/>
          </a:xfrm>
          <a:prstGeom prst="rect">
            <a:avLst/>
          </a:prstGeom>
        </p:spPr>
      </p:pic>
      <p:sp>
        <p:nvSpPr>
          <p:cNvPr id="1150113826" name=""/>
          <p:cNvSpPr txBox="1"/>
          <p:nvPr/>
        </p:nvSpPr>
        <p:spPr bwMode="auto">
          <a:xfrm rot="0" flipH="0" flipV="0">
            <a:off x="5856029" y="3604558"/>
            <a:ext cx="1971087" cy="146340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>
                <a:latin typeface="Roobert"/>
                <a:ea typeface="Roobert"/>
                <a:cs typeface="Roobert"/>
              </a:rPr>
              <a:t>J. Giovinnazzo</a:t>
            </a:r>
            <a:endParaRPr>
              <a:latin typeface="Roobert"/>
              <a:cs typeface="Roobert"/>
            </a:endParaRPr>
          </a:p>
          <a:p>
            <a:pPr marL="283879" indent="-283879">
              <a:buAutoNum type="alphaUcPeriod"/>
              <a:defRPr/>
            </a:pPr>
            <a:r>
              <a:rPr>
                <a:latin typeface="Roobert"/>
                <a:ea typeface="Roobert"/>
                <a:cs typeface="Roobert"/>
              </a:rPr>
              <a:t>Ortega-Moral</a:t>
            </a:r>
            <a:endParaRPr>
              <a:latin typeface="Roobert"/>
              <a:cs typeface="Roobert"/>
            </a:endParaRPr>
          </a:p>
          <a:p>
            <a:pPr>
              <a:defRPr/>
            </a:pPr>
            <a:r>
              <a:rPr>
                <a:latin typeface="Roobert"/>
                <a:ea typeface="Roobert"/>
                <a:cs typeface="Roobert"/>
              </a:rPr>
              <a:t>S. Grevy</a:t>
            </a:r>
            <a:endParaRPr>
              <a:latin typeface="Roobert"/>
              <a:cs typeface="Roobert"/>
            </a:endParaRPr>
          </a:p>
          <a:p>
            <a:pPr>
              <a:defRPr/>
            </a:pPr>
            <a:r>
              <a:rPr>
                <a:latin typeface="Roobert"/>
                <a:ea typeface="Roobert"/>
                <a:cs typeface="Roobert"/>
              </a:rPr>
              <a:t>Q. Delignac</a:t>
            </a:r>
            <a:endParaRPr>
              <a:latin typeface="Roobert"/>
              <a:cs typeface="Roobert"/>
            </a:endParaRPr>
          </a:p>
          <a:p>
            <a:pPr>
              <a:defRPr/>
            </a:pPr>
            <a:r>
              <a:rPr>
                <a:latin typeface="Roobert"/>
                <a:ea typeface="Roobert"/>
                <a:cs typeface="Roobert"/>
              </a:rPr>
              <a:t>T. Kurtikian</a:t>
            </a:r>
            <a:endParaRPr>
              <a:latin typeface="Roobert"/>
              <a:cs typeface="Roobert"/>
            </a:endParaRPr>
          </a:p>
        </p:txBody>
      </p:sp>
      <p:pic>
        <p:nvPicPr>
          <p:cNvPr id="1473997303" name=""/>
          <p:cNvPicPr>
            <a:picLocks noChangeAspect="1"/>
          </p:cNvPicPr>
          <p:nvPr/>
        </p:nvPicPr>
        <p:blipFill>
          <a:blip r:embed="rId8"/>
          <a:stretch/>
        </p:blipFill>
        <p:spPr bwMode="auto">
          <a:xfrm flipH="0" flipV="0">
            <a:off x="7681126" y="1396704"/>
            <a:ext cx="1363174" cy="681586"/>
          </a:xfrm>
          <a:prstGeom prst="rect">
            <a:avLst/>
          </a:prstGeom>
        </p:spPr>
      </p:pic>
      <p:sp>
        <p:nvSpPr>
          <p:cNvPr id="785064559" name=""/>
          <p:cNvSpPr txBox="1"/>
          <p:nvPr/>
        </p:nvSpPr>
        <p:spPr bwMode="auto">
          <a:xfrm rot="0" flipH="0" flipV="0">
            <a:off x="7828155" y="2110439"/>
            <a:ext cx="1641632" cy="146340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>
                <a:latin typeface="Roobert"/>
                <a:cs typeface="Roobert"/>
              </a:rPr>
              <a:t>R. Raabe</a:t>
            </a:r>
            <a:endParaRPr>
              <a:latin typeface="Roobert"/>
              <a:cs typeface="Roobert"/>
            </a:endParaRPr>
          </a:p>
          <a:p>
            <a:pPr>
              <a:defRPr/>
            </a:pPr>
            <a:r>
              <a:rPr>
                <a:latin typeface="Roobert"/>
                <a:ea typeface="Roobert"/>
                <a:cs typeface="Roobert"/>
              </a:rPr>
              <a:t>O. Poleschuk</a:t>
            </a:r>
            <a:endParaRPr>
              <a:latin typeface="Roobert"/>
              <a:ea typeface="Roobert"/>
              <a:cs typeface="Roobert"/>
            </a:endParaRPr>
          </a:p>
          <a:p>
            <a:pPr marL="283879" indent="-283879">
              <a:buAutoNum type="alphaUcPeriod"/>
              <a:defRPr/>
            </a:pPr>
            <a:r>
              <a:rPr>
                <a:latin typeface="Roobert"/>
                <a:ea typeface="Roobert"/>
                <a:cs typeface="Roobert"/>
              </a:rPr>
              <a:t>Ceuleman</a:t>
            </a:r>
            <a:endParaRPr>
              <a:latin typeface="Roobert"/>
              <a:ea typeface="Roobert"/>
              <a:cs typeface="Roobert"/>
            </a:endParaRPr>
          </a:p>
          <a:p>
            <a:pPr>
              <a:defRPr/>
            </a:pPr>
            <a:r>
              <a:rPr>
                <a:latin typeface="Roobert"/>
                <a:ea typeface="Roobert"/>
                <a:cs typeface="Roobert"/>
              </a:rPr>
              <a:t>S. Fracassetti</a:t>
            </a:r>
            <a:endParaRPr>
              <a:latin typeface="Roobert"/>
              <a:ea typeface="Roobert"/>
              <a:cs typeface="Roobert"/>
            </a:endParaRPr>
          </a:p>
          <a:p>
            <a:pPr>
              <a:defRPr/>
            </a:pPr>
            <a:r>
              <a:rPr>
                <a:latin typeface="Roobert"/>
                <a:ea typeface="Roobert"/>
                <a:cs typeface="Roobert"/>
              </a:rPr>
              <a:t>M. Latif</a:t>
            </a:r>
            <a:endParaRPr>
              <a:latin typeface="Roobert"/>
              <a:cs typeface="Roobert"/>
            </a:endParaRPr>
          </a:p>
        </p:txBody>
      </p:sp>
      <p:pic>
        <p:nvPicPr>
          <p:cNvPr id="725102694" name=""/>
          <p:cNvPicPr>
            <a:picLocks noChangeAspect="1"/>
          </p:cNvPicPr>
          <p:nvPr/>
        </p:nvPicPr>
        <p:blipFill>
          <a:blip r:embed="rId9"/>
          <a:stretch/>
        </p:blipFill>
        <p:spPr bwMode="auto">
          <a:xfrm flipH="0" flipV="0">
            <a:off x="7889349" y="3711155"/>
            <a:ext cx="1154950" cy="461589"/>
          </a:xfrm>
          <a:prstGeom prst="rect">
            <a:avLst/>
          </a:prstGeom>
        </p:spPr>
      </p:pic>
      <p:sp>
        <p:nvSpPr>
          <p:cNvPr id="1189032295" name=""/>
          <p:cNvSpPr txBox="1"/>
          <p:nvPr/>
        </p:nvSpPr>
        <p:spPr bwMode="auto">
          <a:xfrm rot="0" flipH="0" flipV="0">
            <a:off x="7875096" y="4172744"/>
            <a:ext cx="1985486" cy="64044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marL="283879" indent="-283879">
              <a:buAutoNum type="alphaUcPeriod"/>
              <a:defRPr/>
            </a:pPr>
            <a:r>
              <a:rPr/>
              <a:t>M. Martínez</a:t>
            </a:r>
            <a:endParaRPr/>
          </a:p>
          <a:p>
            <a:pPr>
              <a:defRPr/>
            </a:pPr>
            <a:r>
              <a:rPr/>
              <a:t>J. Dueñas</a:t>
            </a:r>
            <a:endParaRPr/>
          </a:p>
        </p:txBody>
      </p:sp>
      <p:pic>
        <p:nvPicPr>
          <p:cNvPr id="1439573053" name=""/>
          <p:cNvPicPr>
            <a:picLocks noChangeAspect="1"/>
          </p:cNvPicPr>
          <p:nvPr/>
        </p:nvPicPr>
        <p:blipFill>
          <a:blip r:embed="rId10"/>
          <a:stretch/>
        </p:blipFill>
        <p:spPr bwMode="auto">
          <a:xfrm flipH="0" flipV="0">
            <a:off x="9860583" y="1435858"/>
            <a:ext cx="1791276" cy="603279"/>
          </a:xfrm>
          <a:prstGeom prst="rect">
            <a:avLst/>
          </a:prstGeom>
        </p:spPr>
      </p:pic>
      <p:sp>
        <p:nvSpPr>
          <p:cNvPr id="1745410738" name=""/>
          <p:cNvSpPr txBox="1"/>
          <p:nvPr/>
        </p:nvSpPr>
        <p:spPr bwMode="auto">
          <a:xfrm rot="0" flipH="0" flipV="0">
            <a:off x="9935226" y="2141157"/>
            <a:ext cx="1649551" cy="64044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>
                <a:latin typeface="Roobert"/>
                <a:ea typeface="Roobert"/>
                <a:cs typeface="Roobert"/>
              </a:rPr>
              <a:t>D. Suzuki </a:t>
            </a:r>
            <a:endParaRPr>
              <a:latin typeface="Roobert"/>
              <a:ea typeface="Roobert"/>
              <a:cs typeface="Roobert"/>
            </a:endParaRPr>
          </a:p>
          <a:p>
            <a:pPr>
              <a:defRPr/>
            </a:pPr>
            <a:r>
              <a:rPr>
                <a:latin typeface="Roobert"/>
                <a:ea typeface="Roobert"/>
                <a:cs typeface="Roobert"/>
              </a:rPr>
              <a:t>B. Mauss</a:t>
            </a:r>
            <a:endParaRPr>
              <a:latin typeface="Roobert"/>
              <a:cs typeface="Roobert"/>
            </a:endParaRPr>
          </a:p>
        </p:txBody>
      </p:sp>
      <p:pic>
        <p:nvPicPr>
          <p:cNvPr id="619309666" name=""/>
          <p:cNvPicPr>
            <a:picLocks noChangeAspect="1"/>
          </p:cNvPicPr>
          <p:nvPr/>
        </p:nvPicPr>
        <p:blipFill>
          <a:blip r:embed="rId11"/>
          <a:stretch/>
        </p:blipFill>
        <p:spPr bwMode="auto">
          <a:xfrm flipH="0" flipV="0">
            <a:off x="9860583" y="2917728"/>
            <a:ext cx="1084180" cy="679521"/>
          </a:xfrm>
          <a:prstGeom prst="rect">
            <a:avLst/>
          </a:prstGeom>
        </p:spPr>
      </p:pic>
      <p:sp>
        <p:nvSpPr>
          <p:cNvPr id="1944711834" name=""/>
          <p:cNvSpPr txBox="1"/>
          <p:nvPr/>
        </p:nvSpPr>
        <p:spPr bwMode="auto">
          <a:xfrm rot="0" flipH="0" flipV="0">
            <a:off x="9767079" y="3759035"/>
            <a:ext cx="1995205" cy="64044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/>
              <a:t>M. Pellegretti</a:t>
            </a:r>
            <a:endParaRPr/>
          </a:p>
          <a:p>
            <a:pPr>
              <a:defRPr/>
            </a:pPr>
            <a:r>
              <a:rPr/>
              <a:t>T. Marchi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09111615" name="Title 1"/>
          <p:cNvSpPr>
            <a:spLocks noGrp="1"/>
          </p:cNvSpPr>
          <p:nvPr>
            <p:ph type="title"/>
          </p:nvPr>
        </p:nvSpPr>
        <p:spPr bwMode="auto">
          <a:xfrm>
            <a:off x="838197" y="2773454"/>
            <a:ext cx="10515600" cy="989851"/>
          </a:xfrm>
        </p:spPr>
        <p:txBody>
          <a:bodyPr/>
          <a:lstStyle/>
          <a:p>
            <a:pPr algn="ctr">
              <a:defRPr/>
            </a:pPr>
            <a:r>
              <a:rPr/>
              <a:t>Extra slides</a:t>
            </a:r>
            <a:endParaRPr/>
          </a:p>
        </p:txBody>
      </p:sp>
      <p:sp>
        <p:nvSpPr>
          <p:cNvPr id="1297180441" name="Date Placehold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EuNPC 2025 - Caen</a:t>
            </a:r>
            <a:endParaRPr/>
          </a:p>
        </p:txBody>
      </p:sp>
      <p:sp>
        <p:nvSpPr>
          <p:cNvPr id="1818898515" name="Footer Placehold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SO splitting in 20O</a:t>
            </a:r>
            <a:endParaRPr/>
          </a:p>
        </p:txBody>
      </p:sp>
      <p:sp>
        <p:nvSpPr>
          <p:cNvPr id="1900527673" name="Slide Number Placehold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D093DDE8-D9D9-A484-5317-42D1F85CBB34}" type="slidenum">
              <a:rPr lang="en-US"/>
              <a:t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94944003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EuNPC 2025 - Caen</a:t>
            </a:r>
            <a:endParaRPr/>
          </a:p>
        </p:txBody>
      </p:sp>
      <p:sp>
        <p:nvSpPr>
          <p:cNvPr id="722489607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SO splitting in 20O</a:t>
            </a:r>
            <a:endParaRPr/>
          </a:p>
        </p:txBody>
      </p:sp>
      <p:sp>
        <p:nvSpPr>
          <p:cNvPr id="963444104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50E798B1-7F0F-48F9-C5BC-86D253E68AC1}" type="slidenum">
              <a:rPr lang="en-US"/>
              <a:t/>
            </a:fld>
            <a:endParaRPr lang="en-US"/>
          </a:p>
        </p:txBody>
      </p:sp>
      <p:sp>
        <p:nvSpPr>
          <p:cNvPr id="1993942669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A recap on the SO splitting</a:t>
            </a:r>
            <a:endParaRPr/>
          </a:p>
        </p:txBody>
      </p:sp>
      <p:sp>
        <p:nvSpPr>
          <p:cNvPr id="694202176" name="Text Placeholder 2"/>
          <p:cNvSpPr>
            <a:spLocks noGrp="1"/>
          </p:cNvSpPr>
          <p:nvPr>
            <p:ph type="body" idx="1"/>
          </p:nvPr>
        </p:nvSpPr>
        <p:spPr bwMode="auto">
          <a:xfrm flipH="0" flipV="0">
            <a:off x="838197" y="1438085"/>
            <a:ext cx="10515600" cy="4697129"/>
          </a:xfrm>
          <a:prstGeom prst="rect">
            <a:avLst/>
          </a:prstGeom>
        </p:spPr>
        <p:txBody>
          <a:bodyPr/>
          <a:lstStyle>
            <a:lvl1pPr>
              <a:buFont typeface="Arial"/>
              <a:buChar char="•"/>
              <a:defRPr lang="en-GB" sz="2400">
                <a:latin typeface="Roobert"/>
                <a:ea typeface="Roobert"/>
                <a:cs typeface="Roobert"/>
              </a:defRPr>
            </a:lvl1pPr>
            <a:lvl2pPr>
              <a:buFont typeface="Arial"/>
              <a:buChar char="•"/>
              <a:defRPr lang="en-GB" sz="2000">
                <a:latin typeface="Roobert"/>
                <a:ea typeface="Roobert"/>
                <a:cs typeface="Roobert"/>
              </a:defRPr>
            </a:lvl2pPr>
            <a:lvl3pPr>
              <a:buFont typeface="Arial"/>
              <a:buChar char="•"/>
              <a:defRPr lang="en-GB" sz="1800">
                <a:latin typeface="Roobert"/>
                <a:ea typeface="Roobert"/>
                <a:cs typeface="Roobert"/>
              </a:defRPr>
            </a:lvl3pPr>
            <a:lvl4pPr>
              <a:buFont typeface="Arial"/>
              <a:buChar char="•"/>
              <a:defRPr lang="en-GB" sz="1600">
                <a:latin typeface="Roobert"/>
                <a:ea typeface="Roobert"/>
                <a:cs typeface="Roobert"/>
              </a:defRPr>
            </a:lvl4pPr>
            <a:lvl5pPr>
              <a:buFont typeface="Arial"/>
              <a:buChar char="•"/>
              <a:defRPr lang="en-GB" sz="1400">
                <a:latin typeface="Roobert"/>
                <a:ea typeface="Roobert"/>
                <a:cs typeface="Roobert"/>
              </a:defRPr>
            </a:lvl5pPr>
          </a:lstStyle>
          <a:p>
            <a:pPr marL="0" indent="0">
              <a:buFont typeface="Arial"/>
              <a:buNone/>
              <a:defRPr/>
            </a:pPr>
            <a:r>
              <a:rPr/>
              <a:t>G .Mairle </a:t>
            </a:r>
            <a:r>
              <a:rPr i="1"/>
              <a:t>et al.</a:t>
            </a:r>
            <a:r>
              <a:rPr i="0"/>
              <a:t> (</a:t>
            </a:r>
            <a:r>
              <a:rPr sz="1400" i="0"/>
              <a:t>PLB 304 (1993)</a:t>
            </a:r>
            <a:r>
              <a:rPr i="0"/>
              <a:t>) found systematic trends easily parametrizable.</a:t>
            </a:r>
            <a:endParaRPr i="0"/>
          </a:p>
          <a:p>
            <a:pPr marL="0" indent="0">
              <a:buFont typeface="Arial"/>
              <a:buNone/>
              <a:defRPr/>
            </a:pPr>
            <a:endParaRPr i="0"/>
          </a:p>
        </p:txBody>
      </p:sp>
      <p:pic>
        <p:nvPicPr>
          <p:cNvPr id="1609857115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838197" y="1896151"/>
            <a:ext cx="4304925" cy="3065691"/>
          </a:xfrm>
          <a:prstGeom prst="rect">
            <a:avLst/>
          </a:prstGeom>
        </p:spPr>
      </p:pic>
      <p:sp>
        <p:nvSpPr>
          <p:cNvPr id="271830466" name=""/>
          <p:cNvSpPr txBox="1"/>
          <p:nvPr/>
        </p:nvSpPr>
        <p:spPr bwMode="auto">
          <a:xfrm rot="0" flipH="0" flipV="0">
            <a:off x="6070806" y="2018451"/>
            <a:ext cx="5152314" cy="176819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sz="2200">
                <a:latin typeface="Roobert"/>
                <a:ea typeface="Roobert"/>
                <a:cs typeface="Roobert"/>
              </a:rPr>
              <a:t>Deviations from the trend are found due to:</a:t>
            </a:r>
            <a:endParaRPr sz="2200">
              <a:latin typeface="Roobert"/>
              <a:ea typeface="Roobert"/>
              <a:cs typeface="Roobert"/>
            </a:endParaRPr>
          </a:p>
          <a:p>
            <a:pPr marL="327935" indent="-327935">
              <a:buFont typeface="Wingdings"/>
              <a:buChar char="§"/>
              <a:defRPr/>
            </a:pPr>
            <a:r>
              <a:rPr sz="2200">
                <a:latin typeface="Roobert"/>
                <a:ea typeface="Roobert"/>
                <a:cs typeface="Roobert"/>
              </a:rPr>
              <a:t>Loosely bound orbitals</a:t>
            </a:r>
            <a:endParaRPr sz="2200">
              <a:latin typeface="Roobert"/>
              <a:ea typeface="Roobert"/>
              <a:cs typeface="Roobert"/>
            </a:endParaRPr>
          </a:p>
          <a:p>
            <a:pPr marL="327935" indent="-327935">
              <a:buFont typeface="Wingdings"/>
              <a:buChar char="§"/>
              <a:defRPr/>
            </a:pPr>
            <a:r>
              <a:rPr sz="2200">
                <a:latin typeface="Roobert"/>
                <a:ea typeface="Roobert"/>
                <a:cs typeface="Roobert"/>
              </a:rPr>
              <a:t>Nuclear matter depletion (</a:t>
            </a:r>
            <a:r>
              <a:rPr sz="2200" baseline="30000">
                <a:latin typeface="Roobert"/>
                <a:ea typeface="Roobert"/>
                <a:cs typeface="Roobert"/>
              </a:rPr>
              <a:t>35</a:t>
            </a:r>
            <a:r>
              <a:rPr sz="2200">
                <a:latin typeface="Roobert"/>
                <a:ea typeface="Roobert"/>
                <a:cs typeface="Roobert"/>
              </a:rPr>
              <a:t>Si)</a:t>
            </a:r>
            <a:endParaRPr sz="2200">
              <a:latin typeface="Roobert"/>
              <a:ea typeface="Roobert"/>
              <a:cs typeface="Roobert"/>
            </a:endParaRPr>
          </a:p>
          <a:p>
            <a:pPr marL="327935" indent="-327935">
              <a:buFont typeface="Wingdings"/>
              <a:buChar char="§"/>
              <a:defRPr/>
            </a:pPr>
            <a:r>
              <a:rPr sz="2200">
                <a:latin typeface="Roobert"/>
                <a:ea typeface="Roobert"/>
                <a:cs typeface="Roobert"/>
              </a:rPr>
              <a:t>Role of </a:t>
            </a:r>
            <a:r>
              <a:rPr sz="2200" b="0">
                <a:latin typeface="Roobert"/>
                <a:ea typeface="Roobert"/>
                <a:cs typeface="Roobert"/>
              </a:rPr>
              <a:t>tensor force</a:t>
            </a:r>
            <a:endParaRPr sz="2200" b="1">
              <a:latin typeface="Roobert"/>
              <a:cs typeface="Roobert"/>
            </a:endParaRPr>
          </a:p>
        </p:txBody>
      </p:sp>
      <p:sp>
        <p:nvSpPr>
          <p:cNvPr id="20187157" name=""/>
          <p:cNvSpPr/>
          <p:nvPr/>
        </p:nvSpPr>
        <p:spPr bwMode="auto">
          <a:xfrm rot="0" flipH="0" flipV="0">
            <a:off x="6145512" y="3847352"/>
            <a:ext cx="5151954" cy="2054411"/>
          </a:xfrm>
          <a:prstGeom prst="flowChartAlternateProcess">
            <a:avLst/>
          </a:prstGeom>
          <a:solidFill>
            <a:srgbClr val="FFEEDD"/>
          </a:soli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/>
          <a:p>
            <a:pPr algn="ctr">
              <a:lnSpc>
                <a:spcPct val="100000"/>
              </a:lnSpc>
              <a:defRPr/>
            </a:pPr>
            <a:r>
              <a:rPr lang="en-GB" sz="2000" b="1" i="0" u="none" strike="noStrike" cap="none" spc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Tensor force </a:t>
            </a:r>
            <a:r>
              <a:rPr lang="en-GB" sz="2000" b="0" i="0" u="none" strike="noStrike" cap="none" spc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emerges from the </a:t>
            </a:r>
            <a:r>
              <a:rPr lang="en-GB" sz="2000" b="1" i="0" u="none" strike="noStrike" cap="none" spc="0">
                <a:solidFill>
                  <a:srgbClr val="7030A0"/>
                </a:solidFill>
                <a:latin typeface="Roobert"/>
                <a:ea typeface="Roobert"/>
                <a:cs typeface="Roobert"/>
              </a:rPr>
              <a:t>monopolar</a:t>
            </a:r>
            <a:r>
              <a:rPr lang="en-GB" sz="2000" b="0" i="0" u="none" strike="noStrike" cap="none" spc="0">
                <a:solidFill>
                  <a:srgbClr val="7030A0"/>
                </a:solidFill>
                <a:latin typeface="Roobert"/>
                <a:ea typeface="Roobert"/>
                <a:cs typeface="Roobert"/>
              </a:rPr>
              <a:t> </a:t>
            </a:r>
            <a:r>
              <a:rPr lang="en-GB" sz="2000" b="0" i="0" u="none" strike="noStrike" cap="none" spc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component of the </a:t>
            </a:r>
            <a:r>
              <a:rPr lang="en-GB" sz="2000" b="0" i="1" u="none" strike="noStrike" cap="none" spc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NN</a:t>
            </a:r>
            <a:r>
              <a:rPr lang="en-GB" sz="2000" b="0" i="0" u="none" strike="noStrike" cap="none" spc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 force:</a:t>
            </a:r>
            <a:endParaRPr sz="2000" b="0" i="0" u="none" strike="noStrike" cap="none" spc="0">
              <a:solidFill>
                <a:schemeClr val="tx1"/>
              </a:solidFill>
              <a:latin typeface="Roobert"/>
              <a:cs typeface="Roobert"/>
            </a:endParaRPr>
          </a:p>
          <a:p>
            <a:pPr algn="ctr">
              <a:lnSpc>
                <a:spcPct val="100000"/>
              </a:lnSpc>
              <a:defRPr/>
            </a:pPr>
            <a:endParaRPr sz="2000" b="0" i="0" u="none" strike="noStrike" cap="none" spc="0">
              <a:solidFill>
                <a:schemeClr val="tx1"/>
              </a:solidFill>
              <a:latin typeface="Roobert"/>
              <a:cs typeface="Roobert"/>
            </a:endParaRPr>
          </a:p>
          <a:p>
            <a:pPr algn="ctr">
              <a:lnSpc>
                <a:spcPct val="100000"/>
              </a:lnSpc>
              <a:defRPr/>
            </a:pPr>
            <a:endParaRPr sz="2000" b="0" i="0" u="none" strike="noStrike" cap="none" spc="0">
              <a:solidFill>
                <a:schemeClr val="tx1"/>
              </a:solidFill>
              <a:latin typeface="Roobert"/>
              <a:cs typeface="Roobert"/>
            </a:endParaRPr>
          </a:p>
          <a:p>
            <a:pPr algn="ctr">
              <a:lnSpc>
                <a:spcPct val="100000"/>
              </a:lnSpc>
              <a:defRPr/>
            </a:pPr>
            <a:r>
              <a:rPr sz="2000" b="0" i="0" u="none" strike="noStrike" cap="none" spc="0">
                <a:solidFill>
                  <a:schemeClr val="tx1"/>
                </a:solidFill>
                <a:latin typeface="STIX"/>
                <a:ea typeface="STIX"/>
                <a:cs typeface="STIX"/>
              </a:rPr>
              <a:t>⇒</a:t>
            </a:r>
            <a:r>
              <a:rPr sz="2000" b="0" i="0" u="none" strike="noStrike" cap="none" spc="0">
                <a:solidFill>
                  <a:schemeClr val="tx1"/>
                </a:solidFill>
                <a:latin typeface="Roobert"/>
                <a:cs typeface="Roobert"/>
              </a:rPr>
              <a:t> Mainly driven by </a:t>
            </a:r>
            <a:r>
              <a:rPr sz="2000" b="0" i="0" u="none" strike="noStrike" cap="none" spc="0">
                <a:solidFill>
                  <a:schemeClr val="tx1"/>
                </a:solidFill>
                <a:latin typeface="STIX"/>
                <a:ea typeface="STIX"/>
                <a:cs typeface="STIX"/>
              </a:rPr>
              <a:t>π</a:t>
            </a:r>
            <a:r>
              <a:rPr sz="2000" b="0" i="0" u="none" strike="noStrike" cap="none" spc="0">
                <a:solidFill>
                  <a:schemeClr val="tx1"/>
                </a:solidFill>
                <a:latin typeface="STIX"/>
                <a:ea typeface="STIX"/>
                <a:cs typeface="STIX"/>
              </a:rPr>
              <a:t>ν</a:t>
            </a:r>
            <a:r>
              <a:rPr sz="2000" b="0" i="0" u="none" strike="noStrike" cap="none" spc="0">
                <a:solidFill>
                  <a:schemeClr val="tx1"/>
                </a:solidFill>
                <a:latin typeface="Roobert"/>
                <a:cs typeface="Roobert"/>
              </a:rPr>
              <a:t> interactions</a:t>
            </a:r>
            <a:endParaRPr sz="2000" b="0" i="0" u="none" strike="noStrike" cap="none" spc="0">
              <a:solidFill>
                <a:schemeClr val="tx1"/>
              </a:solidFill>
              <a:latin typeface="Roobert"/>
              <a:cs typeface="Roobert"/>
            </a:endParaRPr>
          </a:p>
          <a:p>
            <a:pPr algn="ctr">
              <a:lnSpc>
                <a:spcPct val="100000"/>
              </a:lnSpc>
              <a:defRPr/>
            </a:pPr>
            <a:endParaRPr sz="2000" b="0" i="0" u="none" strike="noStrike" cap="none" spc="0">
              <a:solidFill>
                <a:schemeClr val="tx1"/>
              </a:solidFill>
              <a:latin typeface="Roobert"/>
              <a:cs typeface="Roobert"/>
            </a:endParaRPr>
          </a:p>
        </p:txBody>
      </p:sp>
      <p:pic>
        <p:nvPicPr>
          <p:cNvPr id="260086050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7102998" y="4760160"/>
            <a:ext cx="3015200" cy="228795"/>
          </a:xfrm>
          <a:prstGeom prst="rect">
            <a:avLst/>
          </a:prstGeom>
        </p:spPr>
      </p:pic>
      <p:sp>
        <p:nvSpPr>
          <p:cNvPr id="815237044" name=""/>
          <p:cNvSpPr txBox="1"/>
          <p:nvPr/>
        </p:nvSpPr>
        <p:spPr bwMode="auto">
          <a:xfrm rot="0" flipH="0" flipV="0">
            <a:off x="6350954" y="5927044"/>
            <a:ext cx="4277352" cy="27467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sz="1200" i="1">
                <a:latin typeface="Roobert"/>
                <a:ea typeface="Roobert"/>
                <a:cs typeface="Roobert"/>
              </a:rPr>
              <a:t>T.Otsuka and Y. Tsunoda, JPG 43 (2016)</a:t>
            </a:r>
            <a:endParaRPr sz="1200" i="1">
              <a:latin typeface="Roobert"/>
              <a:cs typeface="Roober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54205668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n-GB"/>
              <a:t>A recap on the SO splitting</a:t>
            </a:r>
            <a:endParaRPr lang="en-GB"/>
          </a:p>
        </p:txBody>
      </p:sp>
      <p:sp>
        <p:nvSpPr>
          <p:cNvPr id="526908182" name="Content Placeholder 2"/>
          <p:cNvSpPr>
            <a:spLocks noGrp="1"/>
          </p:cNvSpPr>
          <p:nvPr>
            <p:ph idx="1"/>
          </p:nvPr>
        </p:nvSpPr>
        <p:spPr bwMode="auto">
          <a:xfrm>
            <a:off x="838197" y="1438086"/>
            <a:ext cx="10515600" cy="4697130"/>
          </a:xfrm>
        </p:spPr>
        <p:txBody>
          <a:bodyPr/>
          <a:lstStyle/>
          <a:p>
            <a:pPr marL="0" indent="0">
              <a:buFont typeface="Arial"/>
              <a:buNone/>
              <a:defRPr/>
            </a:pPr>
            <a:r>
              <a:rPr sz="2400"/>
              <a:t>Introduced by M. Goeppert-Mayer, reproduces magic numbers for stable nuclei.</a:t>
            </a:r>
            <a:endParaRPr sz="2400"/>
          </a:p>
          <a:p>
            <a:pPr marL="0" indent="0">
              <a:buFont typeface="Arial"/>
              <a:buNone/>
              <a:defRPr/>
            </a:pPr>
            <a:endParaRPr/>
          </a:p>
        </p:txBody>
      </p:sp>
      <p:sp>
        <p:nvSpPr>
          <p:cNvPr id="867297758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SO splitting in 20O</a:t>
            </a:r>
            <a:endParaRPr/>
          </a:p>
        </p:txBody>
      </p:sp>
      <p:sp>
        <p:nvSpPr>
          <p:cNvPr id="1186510826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CBFDC930-1A9D-745F-3CEF-3A5B3A474150}" type="slidenum">
              <a:rPr lang="en-US"/>
              <a:t/>
            </a:fld>
            <a:endParaRPr/>
          </a:p>
        </p:txBody>
      </p:sp>
      <p:sp>
        <p:nvSpPr>
          <p:cNvPr id="1329963577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EuNPC 2025 - Caen</a:t>
            </a:r>
            <a:endParaRPr/>
          </a:p>
        </p:txBody>
      </p:sp>
      <p:pic>
        <p:nvPicPr>
          <p:cNvPr id="1173493358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643404" y="2342960"/>
            <a:ext cx="5063972" cy="3596154"/>
          </a:xfrm>
          <a:prstGeom prst="rect">
            <a:avLst/>
          </a:prstGeom>
        </p:spPr>
      </p:pic>
      <p:sp>
        <p:nvSpPr>
          <p:cNvPr id="62444381" name=""/>
          <p:cNvSpPr txBox="1"/>
          <p:nvPr/>
        </p:nvSpPr>
        <p:spPr bwMode="auto">
          <a:xfrm rot="0" flipH="0" flipV="0">
            <a:off x="6586317" y="2579009"/>
            <a:ext cx="4629923" cy="170723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sz="2200">
                <a:latin typeface="Roobert"/>
                <a:ea typeface="Roobert"/>
                <a:cs typeface="Roobert"/>
              </a:rPr>
              <a:t>SO splitting is mainly a </a:t>
            </a:r>
            <a:r>
              <a:rPr sz="2200" b="1">
                <a:latin typeface="Roobert"/>
                <a:ea typeface="Roobert"/>
                <a:cs typeface="Roobert"/>
              </a:rPr>
              <a:t>surface </a:t>
            </a:r>
            <a:r>
              <a:rPr sz="2200">
                <a:latin typeface="Roobert"/>
                <a:ea typeface="Roobert"/>
                <a:cs typeface="Roobert"/>
              </a:rPr>
              <a:t>effect:</a:t>
            </a:r>
            <a:endParaRPr sz="2200">
              <a:latin typeface="Roobert"/>
              <a:cs typeface="Roobert"/>
            </a:endParaRPr>
          </a:p>
          <a:p>
            <a:pPr>
              <a:defRPr/>
            </a:pPr>
            <a:endParaRPr sz="2200">
              <a:latin typeface="Roobert"/>
              <a:cs typeface="Roobert"/>
            </a:endParaRPr>
          </a:p>
          <a:p>
            <a:pPr>
              <a:defRPr/>
            </a:pPr>
            <a:endParaRPr sz="2000">
              <a:latin typeface="Roobert"/>
              <a:cs typeface="Roobert"/>
            </a:endParaRPr>
          </a:p>
          <a:p>
            <a:pPr>
              <a:defRPr/>
            </a:pPr>
            <a:endParaRPr sz="2000">
              <a:latin typeface="Roobert"/>
              <a:cs typeface="Roobert"/>
            </a:endParaRPr>
          </a:p>
        </p:txBody>
      </p:sp>
      <p:pic>
        <p:nvPicPr>
          <p:cNvPr id="350355071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7035916" y="3495622"/>
            <a:ext cx="2564744" cy="455579"/>
          </a:xfrm>
          <a:prstGeom prst="rect">
            <a:avLst/>
          </a:prstGeom>
        </p:spPr>
      </p:pic>
      <p:sp>
        <p:nvSpPr>
          <p:cNvPr id="965858276" name=""/>
          <p:cNvSpPr/>
          <p:nvPr/>
        </p:nvSpPr>
        <p:spPr bwMode="auto">
          <a:xfrm rot="0" flipH="0" flipV="0">
            <a:off x="6783101" y="4286249"/>
            <a:ext cx="3910132" cy="1120585"/>
          </a:xfrm>
          <a:prstGeom prst="flowChartAlternateProcess">
            <a:avLst/>
          </a:prstGeom>
          <a:solidFill>
            <a:srgbClr val="FFEEDD"/>
          </a:soli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/>
          <a:p>
            <a:pPr algn="ctr">
              <a:defRPr/>
            </a:pPr>
            <a:r>
              <a:rPr lang="en-GB" sz="2200" b="0" i="0" u="none" strike="noStrike" cap="none" spc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Affected by many phenomena as </a:t>
            </a:r>
            <a:r>
              <a:rPr lang="en-GB" sz="2200" b="1" i="0" u="none" strike="noStrike" cap="none" spc="0">
                <a:solidFill>
                  <a:srgbClr val="7030A0"/>
                </a:solidFill>
                <a:latin typeface="Roobert"/>
                <a:ea typeface="Roobert"/>
                <a:cs typeface="Roobert"/>
              </a:rPr>
              <a:t>drip-lines</a:t>
            </a:r>
            <a:r>
              <a:rPr lang="en-GB" sz="2200" b="0" i="0" u="none" strike="noStrike" cap="none" spc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 are approached</a:t>
            </a:r>
            <a:endParaRPr sz="2000" u="sng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38811034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EuNPC 2025 - Caen</a:t>
            </a:r>
            <a:endParaRPr/>
          </a:p>
        </p:txBody>
      </p:sp>
      <p:sp>
        <p:nvSpPr>
          <p:cNvPr id="1865568527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SO splitting in 20O</a:t>
            </a:r>
            <a:endParaRPr/>
          </a:p>
        </p:txBody>
      </p:sp>
      <p:sp>
        <p:nvSpPr>
          <p:cNvPr id="515526588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C096C802-BC6B-7FFE-A28A-D2D27B2AF701}" type="slidenum">
              <a:rPr lang="en-US"/>
              <a:t/>
            </a:fld>
            <a:endParaRPr lang="en-US"/>
          </a:p>
        </p:txBody>
      </p:sp>
      <p:sp>
        <p:nvSpPr>
          <p:cNvPr id="214228559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A recap on the SO splitting</a:t>
            </a:r>
            <a:endParaRPr/>
          </a:p>
        </p:txBody>
      </p:sp>
      <p:sp>
        <p:nvSpPr>
          <p:cNvPr id="1164900682" name="Text Placeholder 2"/>
          <p:cNvSpPr>
            <a:spLocks noGrp="1"/>
          </p:cNvSpPr>
          <p:nvPr>
            <p:ph type="body" idx="1"/>
          </p:nvPr>
        </p:nvSpPr>
        <p:spPr bwMode="auto">
          <a:xfrm flipH="0" flipV="0">
            <a:off x="838197" y="1438086"/>
            <a:ext cx="10515600" cy="4697130"/>
          </a:xfrm>
          <a:prstGeom prst="rect">
            <a:avLst/>
          </a:prstGeom>
        </p:spPr>
        <p:txBody>
          <a:bodyPr/>
          <a:lstStyle>
            <a:lvl1pPr>
              <a:buFont typeface="Arial"/>
              <a:buChar char="•"/>
              <a:defRPr lang="en-GB" sz="2400">
                <a:latin typeface="Roobert"/>
                <a:ea typeface="Roobert"/>
                <a:cs typeface="Roobert"/>
              </a:defRPr>
            </a:lvl1pPr>
            <a:lvl2pPr>
              <a:buFont typeface="Arial"/>
              <a:buChar char="•"/>
              <a:defRPr lang="en-GB" sz="2000">
                <a:latin typeface="Roobert"/>
                <a:ea typeface="Roobert"/>
                <a:cs typeface="Roobert"/>
              </a:defRPr>
            </a:lvl2pPr>
            <a:lvl3pPr>
              <a:buFont typeface="Arial"/>
              <a:buChar char="•"/>
              <a:defRPr lang="en-GB" sz="1800">
                <a:latin typeface="Roobert"/>
                <a:ea typeface="Roobert"/>
                <a:cs typeface="Roobert"/>
              </a:defRPr>
            </a:lvl3pPr>
            <a:lvl4pPr>
              <a:buFont typeface="Arial"/>
              <a:buChar char="•"/>
              <a:defRPr lang="en-GB" sz="1600">
                <a:latin typeface="Roobert"/>
                <a:ea typeface="Roobert"/>
                <a:cs typeface="Roobert"/>
              </a:defRPr>
            </a:lvl4pPr>
            <a:lvl5pPr>
              <a:buFont typeface="Arial"/>
              <a:buChar char="•"/>
              <a:defRPr lang="en-GB" sz="1400">
                <a:latin typeface="Roobert"/>
                <a:ea typeface="Roobert"/>
                <a:cs typeface="Roobert"/>
              </a:defRPr>
            </a:lvl5pPr>
          </a:lstStyle>
          <a:p>
            <a:pPr marL="0" indent="0">
              <a:buFont typeface="Arial"/>
              <a:buNone/>
              <a:defRPr/>
            </a:pPr>
            <a:r>
              <a:rPr/>
              <a:t>G .Mairle </a:t>
            </a:r>
            <a:r>
              <a:rPr i="1"/>
              <a:t>et al.</a:t>
            </a:r>
            <a:r>
              <a:rPr i="0"/>
              <a:t> (</a:t>
            </a:r>
            <a:r>
              <a:rPr sz="1400" i="0"/>
              <a:t>PLB 304 (1993)</a:t>
            </a:r>
            <a:r>
              <a:rPr i="0"/>
              <a:t>) found systematic trends easily parametrizable.</a:t>
            </a:r>
            <a:endParaRPr i="0"/>
          </a:p>
          <a:p>
            <a:pPr marL="0" indent="0">
              <a:buFont typeface="Arial"/>
              <a:buNone/>
              <a:defRPr/>
            </a:pPr>
            <a:endParaRPr i="0"/>
          </a:p>
        </p:txBody>
      </p:sp>
      <p:pic>
        <p:nvPicPr>
          <p:cNvPr id="1999023292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838197" y="1896152"/>
            <a:ext cx="4304926" cy="3065692"/>
          </a:xfrm>
          <a:prstGeom prst="rect">
            <a:avLst/>
          </a:prstGeom>
        </p:spPr>
      </p:pic>
      <p:sp>
        <p:nvSpPr>
          <p:cNvPr id="749532647" name=""/>
          <p:cNvSpPr txBox="1"/>
          <p:nvPr/>
        </p:nvSpPr>
        <p:spPr bwMode="auto">
          <a:xfrm rot="0" flipH="0" flipV="0">
            <a:off x="6070806" y="2018451"/>
            <a:ext cx="5152314" cy="176819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sz="2200">
                <a:latin typeface="Roobert"/>
                <a:ea typeface="Roobert"/>
                <a:cs typeface="Roobert"/>
              </a:rPr>
              <a:t>Deviations from the trend are found due to:</a:t>
            </a:r>
            <a:endParaRPr sz="2200">
              <a:latin typeface="Roobert"/>
              <a:ea typeface="Roobert"/>
              <a:cs typeface="Roobert"/>
            </a:endParaRPr>
          </a:p>
          <a:p>
            <a:pPr marL="327936" indent="-327936">
              <a:buFont typeface="Wingdings"/>
              <a:buChar char="§"/>
              <a:defRPr/>
            </a:pPr>
            <a:r>
              <a:rPr sz="2200">
                <a:latin typeface="Roobert"/>
                <a:ea typeface="Roobert"/>
                <a:cs typeface="Roobert"/>
              </a:rPr>
              <a:t>Loosely bound orbitals</a:t>
            </a:r>
            <a:endParaRPr sz="2200">
              <a:latin typeface="Roobert"/>
              <a:ea typeface="Roobert"/>
              <a:cs typeface="Roobert"/>
            </a:endParaRPr>
          </a:p>
          <a:p>
            <a:pPr marL="327936" indent="-327936">
              <a:buFont typeface="Wingdings"/>
              <a:buChar char="§"/>
              <a:defRPr/>
            </a:pPr>
            <a:r>
              <a:rPr sz="2200">
                <a:latin typeface="Roobert"/>
                <a:ea typeface="Roobert"/>
                <a:cs typeface="Roobert"/>
              </a:rPr>
              <a:t>Nuclear matter depletion (</a:t>
            </a:r>
            <a:r>
              <a:rPr sz="2200" baseline="30000">
                <a:latin typeface="Roobert"/>
                <a:ea typeface="Roobert"/>
                <a:cs typeface="Roobert"/>
              </a:rPr>
              <a:t>35</a:t>
            </a:r>
            <a:r>
              <a:rPr sz="2200">
                <a:latin typeface="Roobert"/>
                <a:ea typeface="Roobert"/>
                <a:cs typeface="Roobert"/>
              </a:rPr>
              <a:t>Si)</a:t>
            </a:r>
            <a:endParaRPr sz="2200">
              <a:latin typeface="Roobert"/>
              <a:ea typeface="Roobert"/>
              <a:cs typeface="Roobert"/>
            </a:endParaRPr>
          </a:p>
          <a:p>
            <a:pPr marL="327936" indent="-327936">
              <a:buFont typeface="Wingdings"/>
              <a:buChar char="§"/>
              <a:defRPr/>
            </a:pPr>
            <a:r>
              <a:rPr sz="2200">
                <a:latin typeface="Roobert"/>
                <a:ea typeface="Roobert"/>
                <a:cs typeface="Roobert"/>
              </a:rPr>
              <a:t>Role of </a:t>
            </a:r>
            <a:r>
              <a:rPr sz="2200" b="0">
                <a:latin typeface="Roobert"/>
                <a:ea typeface="Roobert"/>
                <a:cs typeface="Roobert"/>
              </a:rPr>
              <a:t>tensor force</a:t>
            </a:r>
            <a:endParaRPr sz="2200" b="1">
              <a:latin typeface="Roobert"/>
              <a:cs typeface="Roobert"/>
            </a:endParaRPr>
          </a:p>
        </p:txBody>
      </p:sp>
      <p:sp>
        <p:nvSpPr>
          <p:cNvPr id="1518665688" name=""/>
          <p:cNvSpPr/>
          <p:nvPr/>
        </p:nvSpPr>
        <p:spPr bwMode="auto">
          <a:xfrm rot="0" flipH="0" flipV="0">
            <a:off x="1467058" y="4961846"/>
            <a:ext cx="3315073" cy="1185955"/>
          </a:xfrm>
          <a:prstGeom prst="flowChartAlternateProcess">
            <a:avLst/>
          </a:prstGeom>
          <a:solidFill>
            <a:srgbClr val="FDD9EC"/>
          </a:solidFill>
          <a:ln w="12700" cap="flat" cmpd="sng" algn="ctr">
            <a:solidFill>
              <a:schemeClr val="bg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p>
            <a:pPr algn="ctr">
              <a:defRPr/>
            </a:pPr>
            <a:r>
              <a:rPr sz="2200">
                <a:solidFill>
                  <a:srgbClr val="000000"/>
                </a:solidFill>
                <a:latin typeface="Roobert"/>
                <a:ea typeface="Roobert"/>
                <a:cs typeface="Roobert"/>
              </a:rPr>
              <a:t>Shell gaps </a:t>
            </a:r>
            <a:r>
              <a:rPr sz="2200" b="0">
                <a:solidFill>
                  <a:srgbClr val="000000"/>
                </a:solidFill>
                <a:latin typeface="Roobert"/>
                <a:ea typeface="Roobert"/>
                <a:cs typeface="Roobert"/>
              </a:rPr>
              <a:t>evolve</a:t>
            </a:r>
            <a:r>
              <a:rPr sz="2200" b="0">
                <a:solidFill>
                  <a:srgbClr val="000000"/>
                </a:solidFill>
                <a:latin typeface="Roobert"/>
                <a:ea typeface="Roobert"/>
                <a:cs typeface="Roobert"/>
              </a:rPr>
              <a:t> </a:t>
            </a:r>
            <a:r>
              <a:rPr sz="2200">
                <a:solidFill>
                  <a:srgbClr val="000000"/>
                </a:solidFill>
                <a:latin typeface="Roobert"/>
                <a:ea typeface="Roobert"/>
                <a:cs typeface="Roobert"/>
              </a:rPr>
              <a:t>with proton/neutron </a:t>
            </a:r>
            <a:r>
              <a:rPr sz="2200" b="1">
                <a:solidFill>
                  <a:srgbClr val="000000"/>
                </a:solidFill>
                <a:latin typeface="Roobert"/>
                <a:ea typeface="Roobert"/>
                <a:cs typeface="Roobert"/>
              </a:rPr>
              <a:t>occupancies</a:t>
            </a:r>
            <a:endParaRPr sz="2200" b="1">
              <a:solidFill>
                <a:srgbClr val="000000"/>
              </a:solidFill>
            </a:endParaRPr>
          </a:p>
        </p:txBody>
      </p:sp>
      <p:sp>
        <p:nvSpPr>
          <p:cNvPr id="1487540056" name=""/>
          <p:cNvSpPr/>
          <p:nvPr/>
        </p:nvSpPr>
        <p:spPr bwMode="auto">
          <a:xfrm rot="0" flipH="0" flipV="0">
            <a:off x="6145511" y="3847351"/>
            <a:ext cx="5151954" cy="2054410"/>
          </a:xfrm>
          <a:prstGeom prst="flowChartAlternateProcess">
            <a:avLst/>
          </a:prstGeom>
          <a:solidFill>
            <a:srgbClr val="FFEEDD"/>
          </a:soli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/>
          <a:p>
            <a:pPr>
              <a:defRPr/>
            </a:pPr>
            <a:endParaRPr/>
          </a:p>
        </p:txBody>
      </p:sp>
      <p:pic>
        <p:nvPicPr>
          <p:cNvPr id="1735660390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6435489" y="4074457"/>
            <a:ext cx="4572000" cy="1600200"/>
          </a:xfrm>
          <a:prstGeom prst="rect">
            <a:avLst/>
          </a:prstGeom>
        </p:spPr>
      </p:pic>
      <p:sp>
        <p:nvSpPr>
          <p:cNvPr id="449576912" name=""/>
          <p:cNvSpPr txBox="1"/>
          <p:nvPr/>
        </p:nvSpPr>
        <p:spPr bwMode="auto">
          <a:xfrm rot="0" flipH="0" flipV="0">
            <a:off x="6350954" y="5927044"/>
            <a:ext cx="4277712" cy="27467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sz="1200" i="1">
                <a:latin typeface="Roobert"/>
                <a:ea typeface="Roobert"/>
                <a:cs typeface="Roobert"/>
              </a:rPr>
              <a:t>T.Otsuka and Y. Tsunoda, JPG 43 (2016)</a:t>
            </a:r>
            <a:endParaRPr sz="1200" i="1">
              <a:latin typeface="Roobert"/>
              <a:cs typeface="Roober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69164406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A window to the analysis</a:t>
            </a:r>
            <a:endParaRPr/>
          </a:p>
        </p:txBody>
      </p:sp>
      <p:sp>
        <p:nvSpPr>
          <p:cNvPr id="755094469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EuNPC 2025 - Caen</a:t>
            </a:r>
            <a:endParaRPr/>
          </a:p>
        </p:txBody>
      </p:sp>
      <p:sp>
        <p:nvSpPr>
          <p:cNvPr id="2010438867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SO splitting in 20O</a:t>
            </a:r>
            <a:endParaRPr/>
          </a:p>
        </p:txBody>
      </p:sp>
      <p:sp>
        <p:nvSpPr>
          <p:cNvPr id="674432197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1D426BB4-3CE4-14A8-F5C3-C933A88DA423}" type="slidenum">
              <a:rPr lang="en-US"/>
              <a:t/>
            </a:fld>
            <a:endParaRPr lang="en-US"/>
          </a:p>
        </p:txBody>
      </p:sp>
      <p:sp>
        <p:nvSpPr>
          <p:cNvPr id="1306985266" name="Text Placeholder 2"/>
          <p:cNvSpPr>
            <a:spLocks noGrp="1"/>
          </p:cNvSpPr>
          <p:nvPr>
            <p:ph type="body" idx="1"/>
          </p:nvPr>
        </p:nvSpPr>
        <p:spPr bwMode="auto">
          <a:xfrm flipH="0" flipV="0">
            <a:off x="838197" y="1438086"/>
            <a:ext cx="10515600" cy="4697130"/>
          </a:xfrm>
          <a:prstGeom prst="rect">
            <a:avLst/>
          </a:prstGeom>
        </p:spPr>
        <p:txBody>
          <a:bodyPr/>
          <a:lstStyle>
            <a:lvl1pPr>
              <a:buFont typeface="Arial"/>
              <a:buChar char="•"/>
              <a:defRPr lang="en-GB" sz="2400">
                <a:latin typeface="Roobert"/>
                <a:ea typeface="Roobert"/>
                <a:cs typeface="Roobert"/>
              </a:defRPr>
            </a:lvl1pPr>
            <a:lvl2pPr>
              <a:buFont typeface="Arial"/>
              <a:buChar char="•"/>
              <a:defRPr lang="en-GB" sz="2000">
                <a:latin typeface="Roobert"/>
                <a:ea typeface="Roobert"/>
                <a:cs typeface="Roobert"/>
              </a:defRPr>
            </a:lvl2pPr>
            <a:lvl3pPr>
              <a:buFont typeface="Arial"/>
              <a:buChar char="•"/>
              <a:defRPr lang="en-GB" sz="1800">
                <a:latin typeface="Roobert"/>
                <a:ea typeface="Roobert"/>
                <a:cs typeface="Roobert"/>
              </a:defRPr>
            </a:lvl3pPr>
            <a:lvl4pPr>
              <a:buFont typeface="Arial"/>
              <a:buChar char="•"/>
              <a:defRPr lang="en-GB" sz="1600">
                <a:latin typeface="Roobert"/>
                <a:ea typeface="Roobert"/>
                <a:cs typeface="Roobert"/>
              </a:defRPr>
            </a:lvl4pPr>
            <a:lvl5pPr>
              <a:buFont typeface="Arial"/>
              <a:buChar char="•"/>
              <a:defRPr lang="en-GB" sz="1400">
                <a:latin typeface="Roobert"/>
                <a:ea typeface="Roobert"/>
                <a:cs typeface="Roobert"/>
              </a:defRPr>
            </a:lvl5pPr>
          </a:lstStyle>
          <a:p>
            <a:pPr marL="0" indent="0">
              <a:buFont typeface="Arial"/>
              <a:buNone/>
              <a:defRPr/>
            </a:pPr>
            <a:r>
              <a:rPr b="1"/>
              <a:t>Intricate</a:t>
            </a:r>
            <a:r>
              <a:rPr b="0"/>
              <a:t> analysis to extract reactions of interest out of noisy data.</a:t>
            </a:r>
            <a:endParaRPr b="0"/>
          </a:p>
        </p:txBody>
      </p:sp>
      <p:pic>
        <p:nvPicPr>
          <p:cNvPr id="345023429" name=""/>
          <p:cNvPicPr>
            <a:picLocks noChangeAspect="1"/>
          </p:cNvPicPr>
          <p:nvPr/>
        </p:nvPicPr>
        <p:blipFill>
          <a:blip r:embed="rId3"/>
          <a:srcRect l="0" t="6916" r="0" b="0"/>
          <a:stretch/>
        </p:blipFill>
        <p:spPr bwMode="auto">
          <a:xfrm flipH="0" flipV="0">
            <a:off x="1464883" y="1761527"/>
            <a:ext cx="3438645" cy="3134819"/>
          </a:xfrm>
          <a:prstGeom prst="rect">
            <a:avLst/>
          </a:prstGeom>
        </p:spPr>
      </p:pic>
      <p:pic>
        <p:nvPicPr>
          <p:cNvPr id="326055975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5970646" y="1961651"/>
            <a:ext cx="4134279" cy="2934696"/>
          </a:xfrm>
          <a:prstGeom prst="rect">
            <a:avLst/>
          </a:prstGeom>
        </p:spPr>
      </p:pic>
      <p:sp>
        <p:nvSpPr>
          <p:cNvPr id="1790856334" name=""/>
          <p:cNvSpPr/>
          <p:nvPr/>
        </p:nvSpPr>
        <p:spPr bwMode="auto">
          <a:xfrm rot="0" flipH="0" flipV="0">
            <a:off x="1252279" y="5109887"/>
            <a:ext cx="4059543" cy="945031"/>
          </a:xfrm>
          <a:prstGeom prst="flowChartAlternateProcess">
            <a:avLst/>
          </a:prstGeom>
          <a:solidFill>
            <a:srgbClr val="FFEEDD"/>
          </a:soli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/>
          <a:p>
            <a:pPr marL="305908" indent="-305908" algn="l">
              <a:buFont typeface="Arial"/>
              <a:buChar char="•"/>
              <a:defRPr/>
            </a:pPr>
            <a:r>
              <a:rPr lang="en-GB" sz="2000" b="0" i="0" u="none" strike="noStrike" cap="none" spc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Precise </a:t>
            </a:r>
            <a:r>
              <a:rPr lang="en-GB" sz="2000" b="1" i="0" u="none" strike="noStrike" cap="none" spc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vertex</a:t>
            </a:r>
            <a:r>
              <a:rPr lang="en-GB" sz="2000" b="0" i="0" u="none" strike="noStrike" cap="none" spc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 determination</a:t>
            </a:r>
            <a:endParaRPr sz="2000" b="0" i="0" u="none" strike="noStrike" cap="none" spc="0">
              <a:solidFill>
                <a:schemeClr val="tx1"/>
              </a:solidFill>
              <a:latin typeface="Roobert"/>
              <a:cs typeface="Roobert"/>
            </a:endParaRPr>
          </a:p>
          <a:p>
            <a:pPr marL="305908" indent="-305908" algn="l">
              <a:buFont typeface="Arial"/>
              <a:buChar char="•"/>
              <a:defRPr/>
            </a:pPr>
            <a:r>
              <a:rPr lang="en-GB" sz="2000" b="0" i="0" u="none" strike="noStrike" cap="none" spc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Improved </a:t>
            </a:r>
            <a:r>
              <a:rPr lang="en-GB" sz="2000" b="0" i="0" u="none" strike="noStrike" cap="none" spc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Δ</a:t>
            </a:r>
            <a:r>
              <a:rPr lang="en-GB" sz="2000" b="0" i="0" u="none" strike="noStrike" cap="none" spc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E corrections</a:t>
            </a:r>
            <a:endParaRPr sz="2000" b="0" u="sng">
              <a:solidFill>
                <a:schemeClr val="tx1"/>
              </a:solidFill>
              <a:latin typeface="Roobert"/>
              <a:cs typeface="Roobert"/>
            </a:endParaRPr>
          </a:p>
        </p:txBody>
      </p:sp>
      <p:sp>
        <p:nvSpPr>
          <p:cNvPr id="1059219207" name=""/>
          <p:cNvSpPr txBox="1"/>
          <p:nvPr/>
        </p:nvSpPr>
        <p:spPr bwMode="auto">
          <a:xfrm rot="0" flipH="0" flipV="0">
            <a:off x="1168235" y="4682808"/>
            <a:ext cx="4753880" cy="42707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sz="2200">
                <a:latin typeface="Roobert"/>
                <a:ea typeface="Roobert"/>
                <a:cs typeface="Roobert"/>
              </a:rPr>
              <a:t>Unique advantages from the TPC:</a:t>
            </a:r>
            <a:endParaRPr sz="2200">
              <a:latin typeface="Roobert"/>
              <a:cs typeface="Roobert"/>
            </a:endParaRPr>
          </a:p>
        </p:txBody>
      </p:sp>
      <p:sp>
        <p:nvSpPr>
          <p:cNvPr id="1752338044" name=""/>
          <p:cNvSpPr/>
          <p:nvPr/>
        </p:nvSpPr>
        <p:spPr bwMode="auto">
          <a:xfrm rot="0" flipH="0" flipV="0">
            <a:off x="6456664" y="5109887"/>
            <a:ext cx="4059541" cy="945030"/>
          </a:xfrm>
          <a:prstGeom prst="flowChartAlternateProcess">
            <a:avLst/>
          </a:prstGeom>
          <a:solidFill>
            <a:srgbClr val="CCEBC5"/>
          </a:soli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/>
          <a:p>
            <a:pPr marL="305907" indent="-305907" algn="l">
              <a:buFont typeface="Arial"/>
              <a:buChar char="•"/>
              <a:defRPr/>
            </a:pPr>
            <a:r>
              <a:rPr lang="en-GB" sz="2000" b="0" i="0" u="none" strike="noStrike" cap="none" spc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Factor 10 in target number</a:t>
            </a:r>
            <a:endParaRPr sz="2000" b="0" i="0" u="none" strike="noStrike" cap="none" spc="0">
              <a:solidFill>
                <a:schemeClr val="tx1"/>
              </a:solidFill>
              <a:latin typeface="Roobert"/>
              <a:cs typeface="Roobert"/>
            </a:endParaRPr>
          </a:p>
          <a:p>
            <a:pPr marL="305907" indent="-305907" algn="l">
              <a:buFont typeface="Arial"/>
              <a:buChar char="•"/>
              <a:defRPr/>
            </a:pPr>
            <a:r>
              <a:rPr sz="2000" b="0" u="none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Implicit PID with </a:t>
            </a:r>
            <a:r>
              <a:rPr sz="2000" b="0" u="none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Δ</a:t>
            </a:r>
            <a:r>
              <a:rPr sz="2000" b="0" u="none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E</a:t>
            </a:r>
            <a:r>
              <a:rPr sz="2000" b="0" u="none" baseline="-2500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gas</a:t>
            </a:r>
            <a:endParaRPr sz="2000" b="0" u="none" baseline="-25000">
              <a:solidFill>
                <a:schemeClr val="tx1"/>
              </a:solidFill>
              <a:latin typeface="Roobert"/>
              <a:cs typeface="Roober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92627927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Results: gap evolution</a:t>
            </a:r>
            <a:endParaRPr/>
          </a:p>
        </p:txBody>
      </p:sp>
      <p:sp>
        <p:nvSpPr>
          <p:cNvPr id="1157878613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EuNPC 2025 - Caen</a:t>
            </a:r>
            <a:endParaRPr/>
          </a:p>
        </p:txBody>
      </p:sp>
      <p:sp>
        <p:nvSpPr>
          <p:cNvPr id="1130629750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SO splitting in 20O</a:t>
            </a:r>
            <a:endParaRPr/>
          </a:p>
        </p:txBody>
      </p:sp>
      <p:sp>
        <p:nvSpPr>
          <p:cNvPr id="1904126275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C1A42CB0-2A31-6750-5577-25EB44FEA23B}" type="slidenum">
              <a:rPr lang="en-US"/>
              <a:t/>
            </a:fld>
            <a:endParaRPr lang="en-US"/>
          </a:p>
        </p:txBody>
      </p:sp>
      <p:pic>
        <p:nvPicPr>
          <p:cNvPr id="1370335950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6276973" y="1833095"/>
            <a:ext cx="4667249" cy="3714750"/>
          </a:xfrm>
          <a:prstGeom prst="rect">
            <a:avLst/>
          </a:prstGeom>
        </p:spPr>
      </p:pic>
      <p:sp>
        <p:nvSpPr>
          <p:cNvPr id="2002076910" name=""/>
          <p:cNvSpPr txBox="1"/>
          <p:nvPr/>
        </p:nvSpPr>
        <p:spPr bwMode="auto">
          <a:xfrm rot="0" flipH="0" flipV="0">
            <a:off x="906764" y="1811617"/>
            <a:ext cx="4471432" cy="3737206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marL="327936" indent="-327936">
              <a:lnSpc>
                <a:spcPct val="114999"/>
              </a:lnSpc>
              <a:buFont typeface="Arial"/>
              <a:buChar char="•"/>
              <a:defRPr/>
            </a:pPr>
            <a:r>
              <a:rPr sz="1600" baseline="30000">
                <a:latin typeface="Roobert"/>
                <a:ea typeface="Roobert"/>
                <a:cs typeface="Roobert"/>
              </a:rPr>
              <a:t>16</a:t>
            </a:r>
            <a:r>
              <a:rPr sz="1600">
                <a:latin typeface="Roobert"/>
                <a:ea typeface="Roobert"/>
                <a:cs typeface="Roobert"/>
              </a:rPr>
              <a:t>O(d,t): </a:t>
            </a:r>
            <a:r>
              <a:rPr sz="1200" i="1">
                <a:latin typeface="Roobert"/>
                <a:ea typeface="Roobert"/>
                <a:cs typeface="Roobert"/>
              </a:rPr>
              <a:t>K. H. Purser et al. NPA 132 (1969)</a:t>
            </a:r>
            <a:r>
              <a:rPr sz="1600">
                <a:latin typeface="Roobert"/>
                <a:ea typeface="Roobert"/>
                <a:cs typeface="Roobert"/>
              </a:rPr>
              <a:t>. No need to reanalyze xs bc there is only one state per nlj; just take the Ex</a:t>
            </a:r>
            <a:endParaRPr sz="1600">
              <a:latin typeface="Roobert"/>
              <a:ea typeface="Roobert"/>
              <a:cs typeface="Roobert"/>
            </a:endParaRPr>
          </a:p>
          <a:p>
            <a:pPr marL="327936" indent="-327936">
              <a:lnSpc>
                <a:spcPct val="114999"/>
              </a:lnSpc>
              <a:buFont typeface="Arial"/>
              <a:buChar char="•"/>
              <a:defRPr/>
            </a:pPr>
            <a:r>
              <a:rPr sz="1600" baseline="30000">
                <a:latin typeface="Roobert"/>
                <a:ea typeface="Roobert"/>
                <a:cs typeface="Roobert"/>
              </a:rPr>
              <a:t>16</a:t>
            </a:r>
            <a:r>
              <a:rPr sz="1600">
                <a:latin typeface="Roobert"/>
                <a:ea typeface="Roobert"/>
                <a:cs typeface="Roobert"/>
              </a:rPr>
              <a:t>O(d,p): Alleged state 3/2- is not </a:t>
            </a:r>
            <a:r>
              <a:rPr sz="1600" i="1">
                <a:latin typeface="Roobert"/>
                <a:ea typeface="Roobert"/>
                <a:cs typeface="Roobert"/>
              </a:rPr>
              <a:t>single-particle</a:t>
            </a:r>
            <a:r>
              <a:rPr sz="1600" i="0">
                <a:latin typeface="Roobert"/>
                <a:ea typeface="Roobert"/>
                <a:cs typeface="Roobert"/>
              </a:rPr>
              <a:t> but j-forbidden stripping. See </a:t>
            </a:r>
            <a:r>
              <a:rPr sz="1200" i="1">
                <a:latin typeface="Roobert"/>
                <a:ea typeface="Roobert"/>
                <a:cs typeface="Roobert"/>
              </a:rPr>
              <a:t>K. Hosono JPSP 25 (1968) </a:t>
            </a:r>
            <a:r>
              <a:rPr sz="1600" i="0">
                <a:latin typeface="Roobert"/>
                <a:ea typeface="Roobert"/>
                <a:cs typeface="Roobert"/>
              </a:rPr>
              <a:t>Table II. This state is neutron 0d</a:t>
            </a:r>
            <a:r>
              <a:rPr sz="1600" i="0" baseline="-25000">
                <a:latin typeface="Roobert"/>
                <a:ea typeface="Roobert"/>
                <a:cs typeface="Roobert"/>
              </a:rPr>
              <a:t>5/2</a:t>
            </a:r>
            <a:r>
              <a:rPr sz="1600" i="0">
                <a:latin typeface="Roobert"/>
                <a:ea typeface="Roobert"/>
                <a:cs typeface="Roobert"/>
              </a:rPr>
              <a:t> + proton 0p</a:t>
            </a:r>
            <a:r>
              <a:rPr sz="1600" i="0" baseline="-25000">
                <a:latin typeface="Roobert"/>
                <a:ea typeface="Roobert"/>
                <a:cs typeface="Roobert"/>
              </a:rPr>
              <a:t>1/2</a:t>
            </a:r>
            <a:r>
              <a:rPr sz="1600" i="0" baseline="30000">
                <a:latin typeface="Roobert"/>
                <a:ea typeface="Roobert"/>
                <a:cs typeface="Roobert"/>
              </a:rPr>
              <a:t>-1</a:t>
            </a:r>
            <a:r>
              <a:rPr sz="1600" i="0">
                <a:latin typeface="Roobert"/>
                <a:ea typeface="Roobert"/>
                <a:cs typeface="Roobert"/>
              </a:rPr>
              <a:t>0d</a:t>
            </a:r>
            <a:r>
              <a:rPr sz="1600" i="0" baseline="-25000">
                <a:latin typeface="Roobert"/>
                <a:ea typeface="Roobert"/>
                <a:cs typeface="Roobert"/>
              </a:rPr>
              <a:t>5/2</a:t>
            </a:r>
            <a:r>
              <a:rPr sz="1600" i="0" baseline="30000">
                <a:latin typeface="Roobert"/>
                <a:ea typeface="Roobert"/>
                <a:cs typeface="Roobert"/>
              </a:rPr>
              <a:t>1</a:t>
            </a:r>
            <a:r>
              <a:rPr sz="1600" i="0">
                <a:latin typeface="Roobert"/>
                <a:ea typeface="Roobert"/>
                <a:cs typeface="Roobert"/>
              </a:rPr>
              <a:t> as I understood from it</a:t>
            </a:r>
            <a:endParaRPr sz="1600" i="0">
              <a:latin typeface="Roobert"/>
              <a:ea typeface="Roobert"/>
              <a:cs typeface="Roobert"/>
            </a:endParaRPr>
          </a:p>
          <a:p>
            <a:pPr marL="327936" indent="-327936">
              <a:lnSpc>
                <a:spcPct val="114999"/>
              </a:lnSpc>
              <a:buFont typeface="Arial"/>
              <a:buChar char="•"/>
              <a:defRPr/>
            </a:pPr>
            <a:r>
              <a:rPr sz="1600" baseline="30000">
                <a:latin typeface="Roobert"/>
                <a:ea typeface="Roobert"/>
                <a:cs typeface="Roobert"/>
              </a:rPr>
              <a:t>18</a:t>
            </a:r>
            <a:r>
              <a:rPr sz="1600">
                <a:latin typeface="Roobert"/>
                <a:ea typeface="Roobert"/>
                <a:cs typeface="Roobert"/>
              </a:rPr>
              <a:t>O(d,t)</a:t>
            </a:r>
            <a:r>
              <a:rPr sz="1600">
                <a:latin typeface="Roobert"/>
                <a:ea typeface="Roobert"/>
                <a:cs typeface="Roobert"/>
              </a:rPr>
              <a:t>: </a:t>
            </a:r>
            <a:r>
              <a:rPr sz="1200" i="1">
                <a:latin typeface="Roobert"/>
                <a:ea typeface="Roobert"/>
                <a:cs typeface="Roobert"/>
              </a:rPr>
              <a:t>G. Mairle et al. NPA 280 (1977)</a:t>
            </a:r>
            <a:r>
              <a:rPr sz="1600">
                <a:latin typeface="Roobert"/>
                <a:ea typeface="Roobert"/>
                <a:cs typeface="Roobert"/>
              </a:rPr>
              <a:t>. Reanalysis of xs with our OMPs and Fresco. Major discrepancies with their paper </a:t>
            </a:r>
            <a:endParaRPr sz="1600">
              <a:latin typeface="Roobert"/>
              <a:ea typeface="Roobert"/>
              <a:cs typeface="Roobert"/>
            </a:endParaRPr>
          </a:p>
          <a:p>
            <a:pPr marL="327936" indent="-327936">
              <a:lnSpc>
                <a:spcPct val="114999"/>
              </a:lnSpc>
              <a:buFont typeface="Arial"/>
              <a:buChar char="•"/>
              <a:defRPr/>
            </a:pPr>
            <a:r>
              <a:rPr sz="1600" baseline="30000">
                <a:latin typeface="Roobert"/>
                <a:ea typeface="Roobert"/>
                <a:cs typeface="Roobert"/>
              </a:rPr>
              <a:t>20</a:t>
            </a:r>
            <a:r>
              <a:rPr sz="1600">
                <a:latin typeface="Roobert"/>
                <a:ea typeface="Roobert"/>
                <a:cs typeface="Roobert"/>
              </a:rPr>
              <a:t>O(d,t): this experiment</a:t>
            </a:r>
            <a:endParaRPr sz="1600">
              <a:latin typeface="Roobert"/>
              <a:ea typeface="Roobert"/>
              <a:cs typeface="Roobert"/>
            </a:endParaRPr>
          </a:p>
          <a:p>
            <a:pPr>
              <a:lnSpc>
                <a:spcPct val="114999"/>
              </a:lnSpc>
              <a:defRPr/>
            </a:pPr>
            <a:endParaRPr sz="1600">
              <a:latin typeface="Roobert"/>
              <a:cs typeface="Roobert"/>
            </a:endParaRPr>
          </a:p>
        </p:txBody>
      </p:sp>
      <p:sp>
        <p:nvSpPr>
          <p:cNvPr id="1092938165" name=""/>
          <p:cNvSpPr txBox="1"/>
          <p:nvPr/>
        </p:nvSpPr>
        <p:spPr bwMode="auto">
          <a:xfrm rot="0" flipH="0" flipV="0">
            <a:off x="5641249" y="5602941"/>
            <a:ext cx="5857277" cy="36612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i="1">
                <a:latin typeface="Roobert"/>
                <a:ea typeface="Roobert"/>
                <a:cs typeface="Roobert"/>
              </a:rPr>
              <a:t>We are lacking theo calculations for 16O and 18O</a:t>
            </a:r>
            <a:endParaRPr i="1">
              <a:latin typeface="Roobert"/>
              <a:cs typeface="Roober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76427189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Conclusions</a:t>
            </a:r>
            <a:endParaRPr/>
          </a:p>
        </p:txBody>
      </p:sp>
      <p:sp>
        <p:nvSpPr>
          <p:cNvPr id="248703841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EuNPC 2025 - Caen</a:t>
            </a:r>
            <a:endParaRPr/>
          </a:p>
        </p:txBody>
      </p:sp>
      <p:sp>
        <p:nvSpPr>
          <p:cNvPr id="1949728285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SO splitting in 20O</a:t>
            </a:r>
            <a:endParaRPr/>
          </a:p>
        </p:txBody>
      </p:sp>
      <p:sp>
        <p:nvSpPr>
          <p:cNvPr id="1177687668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5C627867-A383-825F-36F6-DDD96EE6C092}" type="slidenum">
              <a:rPr lang="en-US"/>
              <a:t/>
            </a:fld>
            <a:endParaRPr lang="en-US"/>
          </a:p>
        </p:txBody>
      </p:sp>
      <p:sp>
        <p:nvSpPr>
          <p:cNvPr id="418668117" name="Text Placeholder 2"/>
          <p:cNvSpPr>
            <a:spLocks noGrp="1"/>
          </p:cNvSpPr>
          <p:nvPr>
            <p:ph type="body" idx="1"/>
          </p:nvPr>
        </p:nvSpPr>
        <p:spPr bwMode="auto">
          <a:xfrm flipH="0" flipV="0">
            <a:off x="838197" y="1438085"/>
            <a:ext cx="10515600" cy="4697129"/>
          </a:xfrm>
          <a:prstGeom prst="rect">
            <a:avLst/>
          </a:prstGeom>
        </p:spPr>
        <p:txBody>
          <a:bodyPr/>
          <a:lstStyle>
            <a:lvl1pPr>
              <a:buFont typeface="Arial"/>
              <a:buChar char="•"/>
              <a:defRPr lang="en-GB" sz="2400">
                <a:latin typeface="Roobert"/>
                <a:ea typeface="Roobert"/>
                <a:cs typeface="Roobert"/>
              </a:defRPr>
            </a:lvl1pPr>
            <a:lvl2pPr>
              <a:buFont typeface="Arial"/>
              <a:buChar char="•"/>
              <a:defRPr lang="en-GB" sz="2000">
                <a:latin typeface="Roobert"/>
                <a:ea typeface="Roobert"/>
                <a:cs typeface="Roobert"/>
              </a:defRPr>
            </a:lvl2pPr>
            <a:lvl3pPr>
              <a:buFont typeface="Arial"/>
              <a:buChar char="•"/>
              <a:defRPr lang="en-GB" sz="1800">
                <a:latin typeface="Roobert"/>
                <a:ea typeface="Roobert"/>
                <a:cs typeface="Roobert"/>
              </a:defRPr>
            </a:lvl3pPr>
            <a:lvl4pPr>
              <a:buFont typeface="Arial"/>
              <a:buChar char="•"/>
              <a:defRPr lang="en-GB" sz="1600">
                <a:latin typeface="Roobert"/>
                <a:ea typeface="Roobert"/>
                <a:cs typeface="Roobert"/>
              </a:defRPr>
            </a:lvl4pPr>
            <a:lvl5pPr>
              <a:buFont typeface="Arial"/>
              <a:buChar char="•"/>
              <a:defRPr lang="en-GB" sz="1400">
                <a:latin typeface="Roobert"/>
                <a:ea typeface="Roobert"/>
                <a:cs typeface="Roobert"/>
              </a:defRPr>
            </a:lvl5pPr>
          </a:lstStyle>
          <a:p>
            <a:pPr>
              <a:defRPr/>
            </a:pPr>
            <a:r>
              <a:rPr/>
              <a:t>To be determined</a:t>
            </a:r>
            <a:endParaRPr/>
          </a:p>
        </p:txBody>
      </p:sp>
      <p:pic>
        <p:nvPicPr>
          <p:cNvPr id="752235884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2519980" y="1899622"/>
            <a:ext cx="6389651" cy="42355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94743145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A window to the analysis</a:t>
            </a:r>
            <a:endParaRPr/>
          </a:p>
        </p:txBody>
      </p:sp>
      <p:sp>
        <p:nvSpPr>
          <p:cNvPr id="1211461989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EuNPC 2025 - Caen</a:t>
            </a:r>
            <a:endParaRPr/>
          </a:p>
        </p:txBody>
      </p:sp>
      <p:sp>
        <p:nvSpPr>
          <p:cNvPr id="702192866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SO splitting in 20O</a:t>
            </a:r>
            <a:endParaRPr/>
          </a:p>
        </p:txBody>
      </p:sp>
      <p:sp>
        <p:nvSpPr>
          <p:cNvPr id="35591469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F35937FE-C2FC-F1C1-D767-B70ACF798319}" type="slidenum">
              <a:rPr lang="en-US"/>
              <a:t/>
            </a:fld>
            <a:endParaRPr lang="en-US"/>
          </a:p>
        </p:txBody>
      </p:sp>
      <p:sp>
        <p:nvSpPr>
          <p:cNvPr id="1726592509" name="Text Placeholder 2"/>
          <p:cNvSpPr>
            <a:spLocks noGrp="1"/>
          </p:cNvSpPr>
          <p:nvPr>
            <p:ph type="body" idx="1"/>
          </p:nvPr>
        </p:nvSpPr>
        <p:spPr bwMode="auto">
          <a:xfrm flipH="0" flipV="0">
            <a:off x="838197" y="1438086"/>
            <a:ext cx="10515600" cy="4697130"/>
          </a:xfrm>
          <a:prstGeom prst="rect">
            <a:avLst/>
          </a:prstGeom>
        </p:spPr>
        <p:txBody>
          <a:bodyPr/>
          <a:lstStyle>
            <a:lvl1pPr>
              <a:buFont typeface="Arial"/>
              <a:buChar char="•"/>
              <a:defRPr lang="en-GB" sz="2400">
                <a:latin typeface="Roobert"/>
                <a:ea typeface="Roobert"/>
                <a:cs typeface="Roobert"/>
              </a:defRPr>
            </a:lvl1pPr>
            <a:lvl2pPr>
              <a:buFont typeface="Arial"/>
              <a:buChar char="•"/>
              <a:defRPr lang="en-GB" sz="2000">
                <a:latin typeface="Roobert"/>
                <a:ea typeface="Roobert"/>
                <a:cs typeface="Roobert"/>
              </a:defRPr>
            </a:lvl2pPr>
            <a:lvl3pPr>
              <a:buFont typeface="Arial"/>
              <a:buChar char="•"/>
              <a:defRPr lang="en-GB" sz="1800">
                <a:latin typeface="Roobert"/>
                <a:ea typeface="Roobert"/>
                <a:cs typeface="Roobert"/>
              </a:defRPr>
            </a:lvl3pPr>
            <a:lvl4pPr>
              <a:buFont typeface="Arial"/>
              <a:buChar char="•"/>
              <a:defRPr lang="en-GB" sz="1600">
                <a:latin typeface="Roobert"/>
                <a:ea typeface="Roobert"/>
                <a:cs typeface="Roobert"/>
              </a:defRPr>
            </a:lvl4pPr>
            <a:lvl5pPr>
              <a:buFont typeface="Arial"/>
              <a:buChar char="•"/>
              <a:defRPr lang="en-GB" sz="1400">
                <a:latin typeface="Roobert"/>
                <a:ea typeface="Roobert"/>
                <a:cs typeface="Roobert"/>
              </a:defRPr>
            </a:lvl5pPr>
          </a:lstStyle>
          <a:p>
            <a:pPr>
              <a:defRPr/>
            </a:pPr>
            <a:endParaRPr/>
          </a:p>
        </p:txBody>
      </p:sp>
      <p:grpSp>
        <p:nvGrpSpPr>
          <p:cNvPr id="1858797780" name=""/>
          <p:cNvGrpSpPr/>
          <p:nvPr/>
        </p:nvGrpSpPr>
        <p:grpSpPr bwMode="auto">
          <a:xfrm>
            <a:off x="7602573" y="3053467"/>
            <a:ext cx="3738172" cy="2754778"/>
            <a:chOff x="0" y="0"/>
            <a:chExt cx="3738172" cy="2754778"/>
          </a:xfrm>
        </p:grpSpPr>
        <p:sp>
          <p:nvSpPr>
            <p:cNvPr id="773063284" name=""/>
            <p:cNvSpPr/>
            <p:nvPr/>
          </p:nvSpPr>
          <p:spPr bwMode="auto">
            <a:xfrm rot="0" flipH="0" flipV="0">
              <a:off x="27664" y="0"/>
              <a:ext cx="3710507" cy="2754778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cxnSp>
          <p:nvCxnSpPr>
            <p:cNvPr id="1627089162" name=""/>
            <p:cNvCxnSpPr/>
            <p:nvPr/>
          </p:nvCxnSpPr>
          <p:spPr bwMode="auto">
            <a:xfrm flipH="0" flipV="1">
              <a:off x="581848" y="2539998"/>
              <a:ext cx="1064557" cy="0"/>
            </a:xfrm>
            <a:prstGeom prst="line">
              <a:avLst/>
            </a:prstGeom>
            <a:ln w="25399" cap="flat" cmpd="sng" algn="ctr">
              <a:solidFill>
                <a:schemeClr val="tx1"/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5812235" name=""/>
            <p:cNvCxnSpPr/>
            <p:nvPr/>
          </p:nvCxnSpPr>
          <p:spPr bwMode="auto">
            <a:xfrm flipH="0" flipV="1">
              <a:off x="581848" y="1889578"/>
              <a:ext cx="1064557" cy="0"/>
            </a:xfrm>
            <a:prstGeom prst="line">
              <a:avLst/>
            </a:prstGeom>
            <a:ln w="25399" cap="flat" cmpd="sng" algn="ctr">
              <a:solidFill>
                <a:schemeClr val="tx1"/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5648674" name=""/>
            <p:cNvCxnSpPr/>
            <p:nvPr/>
          </p:nvCxnSpPr>
          <p:spPr bwMode="auto">
            <a:xfrm flipH="0" flipV="1">
              <a:off x="581848" y="1329284"/>
              <a:ext cx="1064557" cy="0"/>
            </a:xfrm>
            <a:prstGeom prst="line">
              <a:avLst/>
            </a:prstGeom>
            <a:ln w="25399" cap="flat" cmpd="sng" algn="ctr">
              <a:solidFill>
                <a:schemeClr val="tx1"/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9625267" name=""/>
            <p:cNvCxnSpPr/>
            <p:nvPr/>
          </p:nvCxnSpPr>
          <p:spPr bwMode="auto">
            <a:xfrm flipH="0" flipV="1">
              <a:off x="581848" y="563548"/>
              <a:ext cx="1064557" cy="0"/>
            </a:xfrm>
            <a:prstGeom prst="line">
              <a:avLst/>
            </a:prstGeom>
            <a:ln w="25399" cap="flat" cmpd="sng" algn="ctr">
              <a:solidFill>
                <a:schemeClr val="tx1"/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3080163" name=""/>
            <p:cNvCxnSpPr/>
            <p:nvPr/>
          </p:nvCxnSpPr>
          <p:spPr bwMode="auto">
            <a:xfrm flipH="0" flipV="1">
              <a:off x="581848" y="225984"/>
              <a:ext cx="1064557" cy="0"/>
            </a:xfrm>
            <a:prstGeom prst="line">
              <a:avLst/>
            </a:prstGeom>
            <a:ln w="25399" cap="flat" cmpd="sng" algn="ctr">
              <a:solidFill>
                <a:schemeClr val="tx1"/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3431802" name=""/>
            <p:cNvSpPr/>
            <p:nvPr/>
          </p:nvSpPr>
          <p:spPr bwMode="auto">
            <a:xfrm rot="0" flipH="0" flipV="0">
              <a:off x="2216040" y="933822"/>
              <a:ext cx="1428748" cy="1764925"/>
            </a:xfrm>
            <a:prstGeom prst="rect">
              <a:avLst/>
            </a:prstGeom>
            <a:solidFill>
              <a:srgbClr val="B3CDE3"/>
            </a:solidFill>
            <a:ln w="12700" cap="flat" cmpd="sng" algn="ctr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lIns="91440" tIns="45720" rIns="91440" bIns="45720" numCol="1" spcCol="0" rtlCol="0" fromWordArt="0" anchor="ctr" anchorCtr="0" forceAA="0" upright="0" compatLnSpc="0"/>
            <a:p>
              <a:pPr algn="ctr">
                <a:defRPr/>
              </a:pPr>
              <a:r>
                <a:rPr b="0">
                  <a:solidFill>
                    <a:srgbClr val="000000"/>
                  </a:solidFill>
                  <a:latin typeface="Roobert"/>
                  <a:ea typeface="Roobert"/>
                  <a:cs typeface="Roobert"/>
                </a:rPr>
                <a:t>N = 8</a:t>
              </a:r>
              <a:endParaRPr b="0">
                <a:solidFill>
                  <a:srgbClr val="000000"/>
                </a:solidFill>
                <a:latin typeface="Roobert"/>
                <a:cs typeface="Roobert"/>
              </a:endParaRPr>
            </a:p>
          </p:txBody>
        </p:sp>
        <p:cxnSp>
          <p:nvCxnSpPr>
            <p:cNvPr id="1633727416" name=""/>
            <p:cNvCxnSpPr/>
            <p:nvPr/>
          </p:nvCxnSpPr>
          <p:spPr bwMode="auto">
            <a:xfrm flipH="0" flipV="1">
              <a:off x="2398135" y="563548"/>
              <a:ext cx="1064557" cy="0"/>
            </a:xfrm>
            <a:prstGeom prst="line">
              <a:avLst/>
            </a:prstGeom>
            <a:ln w="25399" cap="flat" cmpd="sng" algn="ctr">
              <a:solidFill>
                <a:schemeClr val="tx1"/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5901123" name=""/>
            <p:cNvCxnSpPr/>
            <p:nvPr/>
          </p:nvCxnSpPr>
          <p:spPr bwMode="auto">
            <a:xfrm flipH="0" flipV="1">
              <a:off x="2398135" y="225984"/>
              <a:ext cx="1064557" cy="0"/>
            </a:xfrm>
            <a:prstGeom prst="line">
              <a:avLst/>
            </a:prstGeom>
            <a:ln w="25399" cap="flat" cmpd="sng" algn="ctr">
              <a:solidFill>
                <a:schemeClr val="tx1"/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6768587" name=""/>
            <p:cNvSpPr txBox="1"/>
            <p:nvPr/>
          </p:nvSpPr>
          <p:spPr bwMode="auto">
            <a:xfrm rot="0" flipH="0" flipV="0">
              <a:off x="24784" y="2363108"/>
              <a:ext cx="629260" cy="335639"/>
            </a:xfrm>
            <a:prstGeom prst="rect">
              <a:avLst/>
            </a:prstGeom>
            <a:noFill/>
          </p:spPr>
          <p:txBody>
            <a:bodyPr vertOverflow="overflow" horzOverflow="overflow" vert="horz" wrap="square" lIns="91440" tIns="45720" rIns="91440" bIns="45720" numCol="1" spcCol="0" rtlCol="0" fromWordArt="0" anchor="t" anchorCtr="0" forceAA="0" upright="0" compatLnSpc="0">
              <a:spAutoFit/>
            </a:bodyPr>
            <a:p>
              <a:pPr>
                <a:defRPr/>
              </a:pPr>
              <a:r>
                <a:rPr sz="1600" b="0">
                  <a:latin typeface="Roobert"/>
                  <a:ea typeface="Roobert"/>
                  <a:cs typeface="Roobert"/>
                </a:rPr>
                <a:t>0s</a:t>
              </a:r>
              <a:r>
                <a:rPr sz="1600" b="0" baseline="-25000">
                  <a:latin typeface="Roobert"/>
                  <a:ea typeface="Roobert"/>
                  <a:cs typeface="Roobert"/>
                </a:rPr>
                <a:t>1/2</a:t>
              </a:r>
              <a:endParaRPr sz="1600" b="0" baseline="-25000">
                <a:latin typeface="Roobert"/>
                <a:cs typeface="Roobert"/>
              </a:endParaRPr>
            </a:p>
          </p:txBody>
        </p:sp>
        <p:sp>
          <p:nvSpPr>
            <p:cNvPr id="271596195" name=""/>
            <p:cNvSpPr txBox="1"/>
            <p:nvPr/>
          </p:nvSpPr>
          <p:spPr bwMode="auto">
            <a:xfrm rot="0" flipH="0" flipV="0">
              <a:off x="27664" y="1721758"/>
              <a:ext cx="680271" cy="335639"/>
            </a:xfrm>
            <a:prstGeom prst="rect">
              <a:avLst/>
            </a:prstGeom>
            <a:noFill/>
          </p:spPr>
          <p:txBody>
            <a:bodyPr vertOverflow="overflow" horzOverflow="overflow" vert="horz" wrap="square" lIns="91440" tIns="45720" rIns="91440" bIns="45720" numCol="1" spcCol="0" rtlCol="0" fromWordArt="0" anchor="t" anchorCtr="0" forceAA="0" upright="0" compatLnSpc="0">
              <a:spAutoFit/>
            </a:bodyPr>
            <a:p>
              <a:pPr>
                <a:defRPr/>
              </a:pPr>
              <a:r>
                <a:rPr sz="1600" b="0">
                  <a:latin typeface="Roobert"/>
                  <a:ea typeface="Roobert"/>
                  <a:cs typeface="Roobert"/>
                </a:rPr>
                <a:t>0p</a:t>
              </a:r>
              <a:r>
                <a:rPr sz="1600" b="0" baseline="-25000">
                  <a:latin typeface="Roobert"/>
                  <a:ea typeface="Roobert"/>
                  <a:cs typeface="Roobert"/>
                </a:rPr>
                <a:t>3/2</a:t>
              </a:r>
              <a:endParaRPr sz="1600" b="0" baseline="-25000">
                <a:latin typeface="Roobert"/>
                <a:cs typeface="Roobert"/>
              </a:endParaRPr>
            </a:p>
          </p:txBody>
        </p:sp>
        <p:sp>
          <p:nvSpPr>
            <p:cNvPr id="504628126" name=""/>
            <p:cNvSpPr txBox="1"/>
            <p:nvPr/>
          </p:nvSpPr>
          <p:spPr bwMode="auto">
            <a:xfrm rot="0" flipH="0" flipV="0">
              <a:off x="24784" y="1161464"/>
              <a:ext cx="681351" cy="335639"/>
            </a:xfrm>
            <a:prstGeom prst="rect">
              <a:avLst/>
            </a:prstGeom>
            <a:noFill/>
          </p:spPr>
          <p:txBody>
            <a:bodyPr vertOverflow="overflow" horzOverflow="overflow" vert="horz" wrap="square" lIns="91440" tIns="45720" rIns="91440" bIns="45720" numCol="1" spcCol="0" rtlCol="0" fromWordArt="0" anchor="t" anchorCtr="0" forceAA="0" upright="0" compatLnSpc="0">
              <a:spAutoFit/>
            </a:bodyPr>
            <a:p>
              <a:pPr>
                <a:defRPr/>
              </a:pPr>
              <a:r>
                <a:rPr sz="1600" b="0">
                  <a:latin typeface="Roobert"/>
                  <a:ea typeface="Roobert"/>
                  <a:cs typeface="Roobert"/>
                </a:rPr>
                <a:t>0p</a:t>
              </a:r>
              <a:r>
                <a:rPr sz="1600" b="0" baseline="-25000">
                  <a:latin typeface="Roobert"/>
                  <a:ea typeface="Roobert"/>
                  <a:cs typeface="Roobert"/>
                </a:rPr>
                <a:t>1/2</a:t>
              </a:r>
              <a:endParaRPr sz="1600" b="0" baseline="-25000">
                <a:latin typeface="Roobert"/>
                <a:cs typeface="Roobert"/>
              </a:endParaRPr>
            </a:p>
          </p:txBody>
        </p:sp>
        <p:sp>
          <p:nvSpPr>
            <p:cNvPr id="367917473" name=""/>
            <p:cNvSpPr txBox="1"/>
            <p:nvPr/>
          </p:nvSpPr>
          <p:spPr bwMode="auto">
            <a:xfrm rot="0" flipH="0" flipV="0">
              <a:off x="0" y="395728"/>
              <a:ext cx="682071" cy="335639"/>
            </a:xfrm>
            <a:prstGeom prst="rect">
              <a:avLst/>
            </a:prstGeom>
            <a:noFill/>
          </p:spPr>
          <p:txBody>
            <a:bodyPr vertOverflow="overflow" horzOverflow="overflow" vert="horz" wrap="square" lIns="91440" tIns="45720" rIns="91440" bIns="45720" numCol="1" spcCol="0" rtlCol="0" fromWordArt="0" anchor="t" anchorCtr="0" forceAA="0" upright="0" compatLnSpc="0">
              <a:spAutoFit/>
            </a:bodyPr>
            <a:p>
              <a:pPr>
                <a:defRPr/>
              </a:pPr>
              <a:r>
                <a:rPr sz="1600" b="0">
                  <a:latin typeface="Roobert"/>
                  <a:ea typeface="Roobert"/>
                  <a:cs typeface="Roobert"/>
                </a:rPr>
                <a:t>0d</a:t>
              </a:r>
              <a:r>
                <a:rPr sz="1600" b="0" baseline="-25000">
                  <a:latin typeface="Roobert"/>
                  <a:ea typeface="Roobert"/>
                  <a:cs typeface="Roobert"/>
                </a:rPr>
                <a:t>5/2</a:t>
              </a:r>
              <a:endParaRPr sz="1600" b="0" baseline="-25000">
                <a:latin typeface="Roobert"/>
                <a:cs typeface="Roobert"/>
              </a:endParaRPr>
            </a:p>
          </p:txBody>
        </p:sp>
        <p:sp>
          <p:nvSpPr>
            <p:cNvPr id="2111693443" name=""/>
            <p:cNvSpPr txBox="1"/>
            <p:nvPr/>
          </p:nvSpPr>
          <p:spPr bwMode="auto">
            <a:xfrm rot="0" flipH="0" flipV="0">
              <a:off x="24784" y="58164"/>
              <a:ext cx="686031" cy="335639"/>
            </a:xfrm>
            <a:prstGeom prst="rect">
              <a:avLst/>
            </a:prstGeom>
            <a:noFill/>
          </p:spPr>
          <p:txBody>
            <a:bodyPr vertOverflow="overflow" horzOverflow="overflow" vert="horz" wrap="square" lIns="91440" tIns="45720" rIns="91440" bIns="45720" numCol="1" spcCol="0" rtlCol="0" fromWordArt="0" anchor="t" anchorCtr="0" forceAA="0" upright="0" compatLnSpc="0">
              <a:spAutoFit/>
            </a:bodyPr>
            <a:p>
              <a:pPr>
                <a:defRPr/>
              </a:pPr>
              <a:r>
                <a:rPr sz="1600" b="0">
                  <a:latin typeface="Roobert"/>
                  <a:cs typeface="Roobert"/>
                </a:rPr>
                <a:t>1s</a:t>
              </a:r>
              <a:r>
                <a:rPr sz="1600" b="0" baseline="-25000">
                  <a:latin typeface="Roobert"/>
                  <a:cs typeface="Roobert"/>
                </a:rPr>
                <a:t>1/2</a:t>
              </a:r>
              <a:endParaRPr sz="1600" b="0" baseline="-25000">
                <a:latin typeface="Roobert"/>
                <a:cs typeface="Roobert"/>
              </a:endParaRPr>
            </a:p>
          </p:txBody>
        </p:sp>
        <p:sp>
          <p:nvSpPr>
            <p:cNvPr id="2020091548" name=""/>
            <p:cNvSpPr/>
            <p:nvPr/>
          </p:nvSpPr>
          <p:spPr bwMode="auto">
            <a:xfrm rot="0" flipH="0" flipV="0">
              <a:off x="2500857" y="479638"/>
              <a:ext cx="158748" cy="167818"/>
            </a:xfrm>
            <a:prstGeom prst="ellipse">
              <a:avLst/>
            </a:prstGeom>
            <a:solidFill>
              <a:srgbClr val="00B0F0"/>
            </a:solidFill>
            <a:ln w="12700" cap="flat" cmpd="sng" algn="ctr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82864608" name=""/>
            <p:cNvSpPr/>
            <p:nvPr/>
          </p:nvSpPr>
          <p:spPr bwMode="auto">
            <a:xfrm rot="0" flipH="0" flipV="0">
              <a:off x="2724974" y="479638"/>
              <a:ext cx="158748" cy="167818"/>
            </a:xfrm>
            <a:prstGeom prst="ellipse">
              <a:avLst/>
            </a:prstGeom>
            <a:solidFill>
              <a:srgbClr val="00B0F0"/>
            </a:solidFill>
            <a:ln w="12700" cap="flat" cmpd="sng" algn="ctr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45010993" name=""/>
            <p:cNvSpPr/>
            <p:nvPr/>
          </p:nvSpPr>
          <p:spPr bwMode="auto">
            <a:xfrm rot="0" flipH="0" flipV="0">
              <a:off x="2961769" y="479638"/>
              <a:ext cx="158748" cy="167818"/>
            </a:xfrm>
            <a:prstGeom prst="ellipse">
              <a:avLst/>
            </a:prstGeom>
            <a:solidFill>
              <a:srgbClr val="00B0F0"/>
            </a:solidFill>
            <a:ln w="12700" cap="flat" cmpd="sng" algn="ctr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87803397" name=""/>
            <p:cNvSpPr/>
            <p:nvPr/>
          </p:nvSpPr>
          <p:spPr bwMode="auto">
            <a:xfrm rot="0" flipH="0" flipV="0">
              <a:off x="3199892" y="479638"/>
              <a:ext cx="158748" cy="167818"/>
            </a:xfrm>
            <a:prstGeom prst="ellipse">
              <a:avLst/>
            </a:prstGeom>
            <a:solidFill>
              <a:srgbClr val="00B0F0"/>
            </a:solidFill>
            <a:ln w="12700" cap="flat" cmpd="sng" algn="ctr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67013754" name=""/>
            <p:cNvSpPr/>
            <p:nvPr/>
          </p:nvSpPr>
          <p:spPr bwMode="auto">
            <a:xfrm rot="0" flipH="0" flipV="0">
              <a:off x="821630" y="2447019"/>
              <a:ext cx="158748" cy="167818"/>
            </a:xfrm>
            <a:prstGeom prst="ellipse">
              <a:avLst/>
            </a:prstGeom>
            <a:solidFill>
              <a:srgbClr val="FA5555"/>
            </a:solidFill>
            <a:ln w="12700" cap="flat" cmpd="sng" algn="ctr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35608448" name=""/>
            <p:cNvSpPr/>
            <p:nvPr/>
          </p:nvSpPr>
          <p:spPr bwMode="auto">
            <a:xfrm rot="0" flipH="0" flipV="0">
              <a:off x="1114128" y="2456089"/>
              <a:ext cx="158748" cy="167818"/>
            </a:xfrm>
            <a:prstGeom prst="ellipse">
              <a:avLst/>
            </a:prstGeom>
            <a:solidFill>
              <a:srgbClr val="FA5555"/>
            </a:solidFill>
            <a:ln w="12700" cap="flat" cmpd="sng" algn="ctr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979086563" name=""/>
            <p:cNvSpPr/>
            <p:nvPr/>
          </p:nvSpPr>
          <p:spPr bwMode="auto">
            <a:xfrm rot="0" flipH="0" flipV="0">
              <a:off x="662881" y="1805668"/>
              <a:ext cx="158748" cy="167818"/>
            </a:xfrm>
            <a:prstGeom prst="ellipse">
              <a:avLst/>
            </a:prstGeom>
            <a:solidFill>
              <a:srgbClr val="FA5555"/>
            </a:solidFill>
            <a:ln w="12700" cap="flat" cmpd="sng" algn="ctr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p>
              <a:pPr>
                <a:defRPr/>
              </a:pPr>
              <a:endParaRPr/>
            </a:p>
          </p:txBody>
        </p:sp>
        <p:sp>
          <p:nvSpPr>
            <p:cNvPr id="173100529" name=""/>
            <p:cNvSpPr/>
            <p:nvPr/>
          </p:nvSpPr>
          <p:spPr bwMode="auto">
            <a:xfrm rot="0" flipH="0" flipV="0">
              <a:off x="901005" y="1805668"/>
              <a:ext cx="158748" cy="167818"/>
            </a:xfrm>
            <a:prstGeom prst="ellipse">
              <a:avLst/>
            </a:prstGeom>
            <a:solidFill>
              <a:srgbClr val="FA5555"/>
            </a:solidFill>
            <a:ln w="12700" cap="flat" cmpd="sng" algn="ctr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961503924" name=""/>
            <p:cNvSpPr/>
            <p:nvPr/>
          </p:nvSpPr>
          <p:spPr bwMode="auto">
            <a:xfrm rot="0" flipH="0" flipV="0">
              <a:off x="1114128" y="1805668"/>
              <a:ext cx="158748" cy="167818"/>
            </a:xfrm>
            <a:prstGeom prst="ellipse">
              <a:avLst/>
            </a:prstGeom>
            <a:solidFill>
              <a:srgbClr val="FA5555"/>
            </a:solidFill>
            <a:ln w="12700" cap="flat" cmpd="sng" algn="ctr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914622423" name=""/>
            <p:cNvSpPr/>
            <p:nvPr/>
          </p:nvSpPr>
          <p:spPr bwMode="auto">
            <a:xfrm rot="0" flipH="0" flipV="0">
              <a:off x="1338408" y="1805668"/>
              <a:ext cx="158748" cy="167818"/>
            </a:xfrm>
            <a:prstGeom prst="ellipse">
              <a:avLst/>
            </a:prstGeom>
            <a:solidFill>
              <a:srgbClr val="FA5555"/>
            </a:solidFill>
            <a:ln w="12700" cap="flat" cmpd="sng" algn="ctr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09506631" name=""/>
            <p:cNvSpPr/>
            <p:nvPr/>
          </p:nvSpPr>
          <p:spPr bwMode="auto">
            <a:xfrm rot="0" flipH="0" flipV="0">
              <a:off x="821630" y="1245375"/>
              <a:ext cx="158748" cy="167818"/>
            </a:xfrm>
            <a:prstGeom prst="ellipse">
              <a:avLst/>
            </a:prstGeom>
            <a:solidFill>
              <a:srgbClr val="FA5555"/>
            </a:solidFill>
            <a:ln w="12700" cap="flat" cmpd="sng" algn="ctr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34795834" name=""/>
            <p:cNvSpPr/>
            <p:nvPr/>
          </p:nvSpPr>
          <p:spPr bwMode="auto">
            <a:xfrm rot="0" flipH="0" flipV="0">
              <a:off x="1114128" y="1245375"/>
              <a:ext cx="158748" cy="167818"/>
            </a:xfrm>
            <a:prstGeom prst="ellipse">
              <a:avLst/>
            </a:prstGeom>
            <a:solidFill>
              <a:srgbClr val="FA5555"/>
            </a:solidFill>
            <a:ln w="12700" cap="flat" cmpd="sng" algn="ctr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42942341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A recap on the SO splitting</a:t>
            </a:r>
            <a:endParaRPr/>
          </a:p>
        </p:txBody>
      </p:sp>
      <p:sp>
        <p:nvSpPr>
          <p:cNvPr id="1364933131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EuNPC 2025 - Caen</a:t>
            </a:r>
            <a:endParaRPr/>
          </a:p>
        </p:txBody>
      </p:sp>
      <p:sp>
        <p:nvSpPr>
          <p:cNvPr id="1141914771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SO splitting in 20O</a:t>
            </a:r>
            <a:endParaRPr/>
          </a:p>
        </p:txBody>
      </p:sp>
      <p:sp>
        <p:nvSpPr>
          <p:cNvPr id="254293823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90EE85F-E144-C892-455B-1497A2120E65}" type="slidenum">
              <a:rPr lang="en-US"/>
              <a:t/>
            </a:fld>
            <a:endParaRPr lang="en-US"/>
          </a:p>
        </p:txBody>
      </p:sp>
      <p:sp>
        <p:nvSpPr>
          <p:cNvPr id="450436031" name="Text Placeholder 2"/>
          <p:cNvSpPr>
            <a:spLocks noGrp="1"/>
          </p:cNvSpPr>
          <p:nvPr>
            <p:ph type="body" idx="1"/>
          </p:nvPr>
        </p:nvSpPr>
        <p:spPr bwMode="auto">
          <a:xfrm flipH="0" flipV="0">
            <a:off x="838197" y="1438085"/>
            <a:ext cx="10515600" cy="4697129"/>
          </a:xfrm>
          <a:prstGeom prst="rect">
            <a:avLst/>
          </a:prstGeom>
        </p:spPr>
        <p:txBody>
          <a:bodyPr/>
          <a:lstStyle>
            <a:lvl1pPr>
              <a:buFont typeface="Arial"/>
              <a:buChar char="•"/>
              <a:defRPr lang="en-GB" sz="2400">
                <a:latin typeface="Roobert"/>
                <a:ea typeface="Roobert"/>
                <a:cs typeface="Roobert"/>
              </a:defRPr>
            </a:lvl1pPr>
            <a:lvl2pPr>
              <a:buFont typeface="Arial"/>
              <a:buChar char="•"/>
              <a:defRPr lang="en-GB" sz="2000">
                <a:latin typeface="Roobert"/>
                <a:ea typeface="Roobert"/>
                <a:cs typeface="Roobert"/>
              </a:defRPr>
            </a:lvl2pPr>
            <a:lvl3pPr>
              <a:buFont typeface="Arial"/>
              <a:buChar char="•"/>
              <a:defRPr lang="en-GB" sz="1800">
                <a:latin typeface="Roobert"/>
                <a:ea typeface="Roobert"/>
                <a:cs typeface="Roobert"/>
              </a:defRPr>
            </a:lvl3pPr>
            <a:lvl4pPr>
              <a:buFont typeface="Arial"/>
              <a:buChar char="•"/>
              <a:defRPr lang="en-GB" sz="1600">
                <a:latin typeface="Roobert"/>
                <a:ea typeface="Roobert"/>
                <a:cs typeface="Roobert"/>
              </a:defRPr>
            </a:lvl4pPr>
            <a:lvl5pPr>
              <a:buFont typeface="Arial"/>
              <a:buChar char="•"/>
              <a:defRPr lang="en-GB" sz="1400">
                <a:latin typeface="Roobert"/>
                <a:ea typeface="Roobert"/>
                <a:cs typeface="Roobert"/>
              </a:defRPr>
            </a:lvl5pPr>
          </a:lstStyle>
          <a:p>
            <a:pPr marL="0" indent="0">
              <a:buFont typeface="Arial"/>
              <a:buNone/>
              <a:defRPr/>
            </a:pPr>
            <a:r>
              <a:rPr/>
              <a:t>The main cause driving this evolution is the </a:t>
            </a:r>
            <a:r>
              <a:rPr b="1"/>
              <a:t>tensor force.</a:t>
            </a:r>
            <a:endParaRPr b="1"/>
          </a:p>
        </p:txBody>
      </p:sp>
      <p:sp>
        <p:nvSpPr>
          <p:cNvPr id="1261228939" name=""/>
          <p:cNvSpPr/>
          <p:nvPr/>
        </p:nvSpPr>
        <p:spPr bwMode="auto">
          <a:xfrm rot="0" flipH="0" flipV="0">
            <a:off x="514555" y="2185146"/>
            <a:ext cx="5285443" cy="2259853"/>
          </a:xfrm>
          <a:prstGeom prst="flowChartAlternateProcess">
            <a:avLst/>
          </a:prstGeom>
          <a:solidFill>
            <a:srgbClr val="FFEEDD"/>
          </a:soli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/>
          <a:p>
            <a:pPr algn="ctr">
              <a:lnSpc>
                <a:spcPct val="100000"/>
              </a:lnSpc>
              <a:defRPr/>
            </a:pPr>
            <a:r>
              <a:rPr lang="en-GB" sz="2000" b="1" i="0" u="none" strike="noStrike" cap="none" spc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Tensor force </a:t>
            </a:r>
            <a:r>
              <a:rPr lang="en-GB" sz="2000" b="0" i="0" u="none" strike="noStrike" cap="none" spc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emerges from the </a:t>
            </a:r>
            <a:r>
              <a:rPr lang="en-GB" sz="2000" b="1" i="0" u="none" strike="noStrike" cap="none" spc="0">
                <a:solidFill>
                  <a:srgbClr val="7030A0"/>
                </a:solidFill>
                <a:latin typeface="Roobert"/>
                <a:ea typeface="Roobert"/>
                <a:cs typeface="Roobert"/>
              </a:rPr>
              <a:t>monopolar</a:t>
            </a:r>
            <a:r>
              <a:rPr lang="en-GB" sz="2000" b="0" i="0" u="none" strike="noStrike" cap="none" spc="0">
                <a:solidFill>
                  <a:srgbClr val="7030A0"/>
                </a:solidFill>
                <a:latin typeface="Roobert"/>
                <a:ea typeface="Roobert"/>
                <a:cs typeface="Roobert"/>
              </a:rPr>
              <a:t> </a:t>
            </a:r>
            <a:r>
              <a:rPr lang="en-GB" sz="2000" b="0" i="0" u="none" strike="noStrike" cap="none" spc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component of the </a:t>
            </a:r>
            <a:r>
              <a:rPr lang="en-GB" sz="2000" b="0" i="1" u="none" strike="noStrike" cap="none" spc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NN</a:t>
            </a:r>
            <a:r>
              <a:rPr lang="en-GB" sz="2000" b="0" i="0" u="none" strike="noStrike" cap="none" spc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 force:</a:t>
            </a:r>
            <a:endParaRPr sz="2000" b="0" i="0" u="none" strike="noStrike" cap="none" spc="0">
              <a:solidFill>
                <a:schemeClr val="tx1"/>
              </a:solidFill>
              <a:latin typeface="Roobert"/>
              <a:cs typeface="Roobert"/>
            </a:endParaRPr>
          </a:p>
          <a:p>
            <a:pPr algn="ctr">
              <a:lnSpc>
                <a:spcPct val="100000"/>
              </a:lnSpc>
              <a:defRPr/>
            </a:pPr>
            <a:endParaRPr sz="2000" b="0" i="0" u="none" strike="noStrike" cap="none" spc="0">
              <a:solidFill>
                <a:schemeClr val="tx1"/>
              </a:solidFill>
              <a:latin typeface="Roobert"/>
              <a:cs typeface="Roobert"/>
            </a:endParaRPr>
          </a:p>
          <a:p>
            <a:pPr algn="ctr">
              <a:lnSpc>
                <a:spcPct val="100000"/>
              </a:lnSpc>
              <a:defRPr/>
            </a:pPr>
            <a:endParaRPr sz="2000" b="0" i="0" u="none" strike="noStrike" cap="none" spc="0">
              <a:solidFill>
                <a:schemeClr val="tx1"/>
              </a:solidFill>
              <a:latin typeface="Roobert"/>
              <a:cs typeface="Roobert"/>
            </a:endParaRPr>
          </a:p>
          <a:p>
            <a:pPr algn="ctr">
              <a:lnSpc>
                <a:spcPct val="100000"/>
              </a:lnSpc>
              <a:defRPr/>
            </a:pPr>
            <a:r>
              <a:rPr sz="2000" b="0" i="0" u="none" strike="noStrike" cap="none" spc="0">
                <a:solidFill>
                  <a:schemeClr val="tx1"/>
                </a:solidFill>
                <a:latin typeface="STIX"/>
                <a:ea typeface="STIX"/>
                <a:cs typeface="STIX"/>
              </a:rPr>
              <a:t>⇒</a:t>
            </a:r>
            <a:r>
              <a:rPr sz="2000" b="0" i="0" u="none" strike="noStrike" cap="none" spc="0">
                <a:solidFill>
                  <a:schemeClr val="tx1"/>
                </a:solidFill>
                <a:latin typeface="Roobert"/>
                <a:cs typeface="Roobert"/>
              </a:rPr>
              <a:t> Mainly affected by </a:t>
            </a:r>
            <a:r>
              <a:rPr sz="2000" b="0" i="0" u="none" strike="noStrike" cap="none" spc="0">
                <a:solidFill>
                  <a:schemeClr val="tx1"/>
                </a:solidFill>
                <a:latin typeface="STIX"/>
                <a:ea typeface="STIX"/>
                <a:cs typeface="STIX"/>
              </a:rPr>
              <a:t>π</a:t>
            </a:r>
            <a:r>
              <a:rPr sz="2000" b="0" i="0" u="none" strike="noStrike" cap="none" spc="0">
                <a:solidFill>
                  <a:schemeClr val="tx1"/>
                </a:solidFill>
                <a:latin typeface="STIX"/>
                <a:ea typeface="STIX"/>
                <a:cs typeface="STIX"/>
              </a:rPr>
              <a:t>ν</a:t>
            </a:r>
            <a:r>
              <a:rPr sz="2000" b="0" i="0" u="none" strike="noStrike" cap="none" spc="0">
                <a:solidFill>
                  <a:schemeClr val="tx1"/>
                </a:solidFill>
                <a:latin typeface="Roobert"/>
                <a:cs typeface="Roobert"/>
              </a:rPr>
              <a:t> interactions</a:t>
            </a:r>
            <a:endParaRPr sz="2000" b="0" i="0" u="none" strike="noStrike" cap="none" spc="0">
              <a:solidFill>
                <a:schemeClr val="tx1"/>
              </a:solidFill>
              <a:latin typeface="Roobert"/>
              <a:cs typeface="Roobert"/>
            </a:endParaRPr>
          </a:p>
        </p:txBody>
      </p:sp>
      <p:pic>
        <p:nvPicPr>
          <p:cNvPr id="1479216956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1584310" y="3314601"/>
            <a:ext cx="3015199" cy="228794"/>
          </a:xfrm>
          <a:prstGeom prst="rect">
            <a:avLst/>
          </a:prstGeom>
        </p:spPr>
      </p:pic>
      <p:pic>
        <p:nvPicPr>
          <p:cNvPr id="159574407" name=""/>
          <p:cNvPicPr>
            <a:picLocks noChangeAspect="1"/>
          </p:cNvPicPr>
          <p:nvPr/>
        </p:nvPicPr>
        <p:blipFill>
          <a:blip r:embed="rId4"/>
          <a:srcRect l="1264" t="0" r="0" b="0"/>
          <a:stretch/>
        </p:blipFill>
        <p:spPr bwMode="auto">
          <a:xfrm flipH="0" flipV="0">
            <a:off x="7395507" y="1763714"/>
            <a:ext cx="2933535" cy="2092971"/>
          </a:xfrm>
          <a:prstGeom prst="rect">
            <a:avLst/>
          </a:prstGeom>
          <a:effectLst/>
        </p:spPr>
      </p:pic>
      <p:sp>
        <p:nvSpPr>
          <p:cNvPr id="1694236378" name=""/>
          <p:cNvSpPr txBox="1"/>
          <p:nvPr/>
        </p:nvSpPr>
        <p:spPr bwMode="auto">
          <a:xfrm rot="0" flipH="0" flipV="0">
            <a:off x="838197" y="1825210"/>
            <a:ext cx="4277711" cy="27467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sz="1200" i="1">
                <a:latin typeface="Roobert"/>
                <a:ea typeface="Roobert"/>
                <a:cs typeface="Roobert"/>
              </a:rPr>
              <a:t>T.Otsuka and Y. Tsunoda, JPG 43 (2016)</a:t>
            </a:r>
            <a:endParaRPr sz="1200" i="1">
              <a:latin typeface="Roobert"/>
              <a:cs typeface="Roober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55819506" name=""/>
          <p:cNvSpPr/>
          <p:nvPr/>
        </p:nvSpPr>
        <p:spPr bwMode="auto">
          <a:xfrm rot="0" flipH="0" flipV="0">
            <a:off x="514555" y="2185146"/>
            <a:ext cx="5285442" cy="2259852"/>
          </a:xfrm>
          <a:prstGeom prst="flowChartAlternateProcess">
            <a:avLst/>
          </a:prstGeom>
          <a:solidFill>
            <a:srgbClr val="FFEEDD"/>
          </a:soli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/>
          <a:p>
            <a:pPr algn="ctr">
              <a:lnSpc>
                <a:spcPct val="100000"/>
              </a:lnSpc>
              <a:defRPr/>
            </a:pPr>
            <a:r>
              <a:rPr lang="en-GB" sz="2000" b="1" i="0" u="none" strike="noStrike" cap="none" spc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Tensor force </a:t>
            </a:r>
            <a:r>
              <a:rPr lang="en-GB" sz="2000" b="0" i="0" u="none" strike="noStrike" cap="none" spc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emerges from the </a:t>
            </a:r>
            <a:r>
              <a:rPr lang="en-GB" sz="2000" b="1" i="0" u="none" strike="noStrike" cap="none" spc="0">
                <a:solidFill>
                  <a:srgbClr val="7030A0"/>
                </a:solidFill>
                <a:latin typeface="Roobert"/>
                <a:ea typeface="Roobert"/>
                <a:cs typeface="Roobert"/>
              </a:rPr>
              <a:t>monopolar</a:t>
            </a:r>
            <a:r>
              <a:rPr lang="en-GB" sz="2000" b="0" i="0" u="none" strike="noStrike" cap="none" spc="0">
                <a:solidFill>
                  <a:srgbClr val="7030A0"/>
                </a:solidFill>
                <a:latin typeface="Roobert"/>
                <a:ea typeface="Roobert"/>
                <a:cs typeface="Roobert"/>
              </a:rPr>
              <a:t> </a:t>
            </a:r>
            <a:r>
              <a:rPr lang="en-GB" sz="2000" b="0" i="0" u="none" strike="noStrike" cap="none" spc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component of the </a:t>
            </a:r>
            <a:r>
              <a:rPr lang="en-GB" sz="2000" b="0" i="1" u="none" strike="noStrike" cap="none" spc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NN</a:t>
            </a:r>
            <a:r>
              <a:rPr lang="en-GB" sz="2000" b="0" i="0" u="none" strike="noStrike" cap="none" spc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 force:</a:t>
            </a:r>
            <a:endParaRPr sz="2000" b="0" i="0" u="none" strike="noStrike" cap="none" spc="0">
              <a:solidFill>
                <a:schemeClr val="tx1"/>
              </a:solidFill>
              <a:latin typeface="Roobert"/>
              <a:cs typeface="Roobert"/>
            </a:endParaRPr>
          </a:p>
          <a:p>
            <a:pPr algn="ctr">
              <a:lnSpc>
                <a:spcPct val="100000"/>
              </a:lnSpc>
              <a:defRPr/>
            </a:pPr>
            <a:endParaRPr sz="2000" b="0" i="0" u="none" strike="noStrike" cap="none" spc="0">
              <a:solidFill>
                <a:schemeClr val="tx1"/>
              </a:solidFill>
              <a:latin typeface="Roobert"/>
              <a:cs typeface="Roobert"/>
            </a:endParaRPr>
          </a:p>
          <a:p>
            <a:pPr algn="ctr">
              <a:lnSpc>
                <a:spcPct val="100000"/>
              </a:lnSpc>
              <a:defRPr/>
            </a:pPr>
            <a:endParaRPr sz="2000" b="0" i="0" u="none" strike="noStrike" cap="none" spc="0">
              <a:solidFill>
                <a:schemeClr val="tx1"/>
              </a:solidFill>
              <a:latin typeface="Roobert"/>
              <a:cs typeface="Roobert"/>
            </a:endParaRPr>
          </a:p>
          <a:p>
            <a:pPr algn="ctr">
              <a:lnSpc>
                <a:spcPct val="100000"/>
              </a:lnSpc>
              <a:defRPr/>
            </a:pPr>
            <a:r>
              <a:rPr sz="2000" b="0" i="0" u="none" strike="noStrike" cap="none" spc="0">
                <a:solidFill>
                  <a:schemeClr val="tx1"/>
                </a:solidFill>
                <a:latin typeface="STIX"/>
                <a:ea typeface="STIX"/>
                <a:cs typeface="STIX"/>
              </a:rPr>
              <a:t>⇒</a:t>
            </a:r>
            <a:r>
              <a:rPr sz="2000" b="0" i="0" u="none" strike="noStrike" cap="none" spc="0">
                <a:solidFill>
                  <a:schemeClr val="tx1"/>
                </a:solidFill>
                <a:latin typeface="Roobert"/>
                <a:cs typeface="Roobert"/>
              </a:rPr>
              <a:t> Mainly affected by </a:t>
            </a:r>
            <a:r>
              <a:rPr sz="2000" b="0" i="0" u="none" strike="noStrike" cap="none" spc="0">
                <a:solidFill>
                  <a:schemeClr val="tx1"/>
                </a:solidFill>
                <a:latin typeface="STIX"/>
                <a:ea typeface="STIX"/>
                <a:cs typeface="STIX"/>
              </a:rPr>
              <a:t>π</a:t>
            </a:r>
            <a:r>
              <a:rPr sz="2000" b="0" i="0" u="none" strike="noStrike" cap="none" spc="0">
                <a:solidFill>
                  <a:schemeClr val="tx1"/>
                </a:solidFill>
                <a:latin typeface="STIX"/>
                <a:ea typeface="STIX"/>
                <a:cs typeface="STIX"/>
              </a:rPr>
              <a:t>ν</a:t>
            </a:r>
            <a:r>
              <a:rPr sz="2000" b="0" i="0" u="none" strike="noStrike" cap="none" spc="0">
                <a:solidFill>
                  <a:schemeClr val="tx1"/>
                </a:solidFill>
                <a:latin typeface="Roobert"/>
                <a:cs typeface="Roobert"/>
              </a:rPr>
              <a:t> interactions</a:t>
            </a:r>
            <a:endParaRPr sz="2000" b="0" i="0" u="none" strike="noStrike" cap="none" spc="0">
              <a:solidFill>
                <a:schemeClr val="tx1"/>
              </a:solidFill>
              <a:latin typeface="Roobert"/>
              <a:cs typeface="Roobert"/>
            </a:endParaRPr>
          </a:p>
        </p:txBody>
      </p:sp>
      <p:sp>
        <p:nvSpPr>
          <p:cNvPr id="1233586194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A recap on the SO splitting</a:t>
            </a:r>
            <a:endParaRPr/>
          </a:p>
        </p:txBody>
      </p:sp>
      <p:sp>
        <p:nvSpPr>
          <p:cNvPr id="75945908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EuNPC 2025 - Caen</a:t>
            </a:r>
            <a:endParaRPr/>
          </a:p>
        </p:txBody>
      </p:sp>
      <p:sp>
        <p:nvSpPr>
          <p:cNvPr id="220114359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SO splitting in 20O</a:t>
            </a:r>
            <a:endParaRPr/>
          </a:p>
        </p:txBody>
      </p:sp>
      <p:sp>
        <p:nvSpPr>
          <p:cNvPr id="1816453794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7276B9F3-0F90-4644-0B72-54514AC63CF0}" type="slidenum">
              <a:rPr lang="en-US"/>
              <a:t/>
            </a:fld>
            <a:endParaRPr lang="en-US"/>
          </a:p>
        </p:txBody>
      </p:sp>
      <p:sp>
        <p:nvSpPr>
          <p:cNvPr id="676806349" name="Text Placeholder 2"/>
          <p:cNvSpPr>
            <a:spLocks noGrp="1"/>
          </p:cNvSpPr>
          <p:nvPr>
            <p:ph type="body" idx="1"/>
          </p:nvPr>
        </p:nvSpPr>
        <p:spPr bwMode="auto">
          <a:xfrm flipH="0" flipV="0">
            <a:off x="838197" y="1438085"/>
            <a:ext cx="10515600" cy="4697129"/>
          </a:xfrm>
          <a:prstGeom prst="rect">
            <a:avLst/>
          </a:prstGeom>
        </p:spPr>
        <p:txBody>
          <a:bodyPr/>
          <a:lstStyle>
            <a:lvl1pPr>
              <a:buFont typeface="Arial"/>
              <a:buChar char="•"/>
              <a:defRPr lang="en-GB" sz="2400">
                <a:latin typeface="Roobert"/>
                <a:ea typeface="Roobert"/>
                <a:cs typeface="Roobert"/>
              </a:defRPr>
            </a:lvl1pPr>
            <a:lvl2pPr>
              <a:buFont typeface="Arial"/>
              <a:buChar char="•"/>
              <a:defRPr lang="en-GB" sz="2000">
                <a:latin typeface="Roobert"/>
                <a:ea typeface="Roobert"/>
                <a:cs typeface="Roobert"/>
              </a:defRPr>
            </a:lvl2pPr>
            <a:lvl3pPr>
              <a:buFont typeface="Arial"/>
              <a:buChar char="•"/>
              <a:defRPr lang="en-GB" sz="1800">
                <a:latin typeface="Roobert"/>
                <a:ea typeface="Roobert"/>
                <a:cs typeface="Roobert"/>
              </a:defRPr>
            </a:lvl3pPr>
            <a:lvl4pPr>
              <a:buFont typeface="Arial"/>
              <a:buChar char="•"/>
              <a:defRPr lang="en-GB" sz="1600">
                <a:latin typeface="Roobert"/>
                <a:ea typeface="Roobert"/>
                <a:cs typeface="Roobert"/>
              </a:defRPr>
            </a:lvl4pPr>
            <a:lvl5pPr>
              <a:buFont typeface="Arial"/>
              <a:buChar char="•"/>
              <a:defRPr lang="en-GB" sz="1400">
                <a:latin typeface="Roobert"/>
                <a:ea typeface="Roobert"/>
                <a:cs typeface="Roobert"/>
              </a:defRPr>
            </a:lvl5pPr>
          </a:lstStyle>
          <a:p>
            <a:pPr marL="0" indent="0">
              <a:buFont typeface="Arial"/>
              <a:buNone/>
              <a:defRPr/>
            </a:pPr>
            <a:r>
              <a:rPr/>
              <a:t>The main cause driving this evolution is the </a:t>
            </a:r>
            <a:r>
              <a:rPr b="1"/>
              <a:t>tensor force. </a:t>
            </a:r>
            <a:endParaRPr b="1"/>
          </a:p>
        </p:txBody>
      </p:sp>
      <p:pic>
        <p:nvPicPr>
          <p:cNvPr id="286911687" name=""/>
          <p:cNvPicPr>
            <a:picLocks noChangeAspect="1"/>
          </p:cNvPicPr>
          <p:nvPr/>
        </p:nvPicPr>
        <p:blipFill>
          <a:blip r:embed="rId3"/>
          <a:srcRect l="1264" t="0" r="0" b="0"/>
          <a:stretch/>
        </p:blipFill>
        <p:spPr bwMode="auto">
          <a:xfrm flipH="0" flipV="0">
            <a:off x="7395507" y="1763714"/>
            <a:ext cx="2933535" cy="2092971"/>
          </a:xfrm>
          <a:prstGeom prst="rect">
            <a:avLst/>
          </a:prstGeom>
          <a:effectLst/>
        </p:spPr>
      </p:pic>
      <p:sp>
        <p:nvSpPr>
          <p:cNvPr id="1251865399" name=""/>
          <p:cNvSpPr/>
          <p:nvPr/>
        </p:nvSpPr>
        <p:spPr bwMode="auto">
          <a:xfrm rot="0" flipH="0" flipV="0">
            <a:off x="1284437" y="4625669"/>
            <a:ext cx="3315072" cy="1185954"/>
          </a:xfrm>
          <a:prstGeom prst="flowChartAlternateProcess">
            <a:avLst/>
          </a:prstGeom>
          <a:solidFill>
            <a:srgbClr val="FDD9EC"/>
          </a:solidFill>
          <a:ln w="12700" cap="flat" cmpd="sng" algn="ctr">
            <a:solidFill>
              <a:schemeClr val="bg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p>
            <a:pPr algn="ctr">
              <a:defRPr/>
            </a:pPr>
            <a:r>
              <a:rPr sz="2200">
                <a:solidFill>
                  <a:srgbClr val="000000"/>
                </a:solidFill>
                <a:latin typeface="Roobert"/>
                <a:ea typeface="Roobert"/>
                <a:cs typeface="Roobert"/>
              </a:rPr>
              <a:t>Shell gaps </a:t>
            </a:r>
            <a:r>
              <a:rPr sz="2200" b="0">
                <a:solidFill>
                  <a:srgbClr val="000000"/>
                </a:solidFill>
                <a:latin typeface="Roobert"/>
                <a:ea typeface="Roobert"/>
                <a:cs typeface="Roobert"/>
              </a:rPr>
              <a:t>evolve</a:t>
            </a:r>
            <a:r>
              <a:rPr sz="2200" b="0">
                <a:solidFill>
                  <a:srgbClr val="000000"/>
                </a:solidFill>
                <a:latin typeface="Roobert"/>
                <a:ea typeface="Roobert"/>
                <a:cs typeface="Roobert"/>
              </a:rPr>
              <a:t> </a:t>
            </a:r>
            <a:r>
              <a:rPr sz="2200">
                <a:solidFill>
                  <a:srgbClr val="000000"/>
                </a:solidFill>
                <a:latin typeface="Roobert"/>
                <a:ea typeface="Roobert"/>
                <a:cs typeface="Roobert"/>
              </a:rPr>
              <a:t>with proton/neutron </a:t>
            </a:r>
            <a:r>
              <a:rPr sz="2200" b="1">
                <a:solidFill>
                  <a:srgbClr val="000000"/>
                </a:solidFill>
                <a:latin typeface="Roobert"/>
                <a:ea typeface="Roobert"/>
                <a:cs typeface="Roobert"/>
              </a:rPr>
              <a:t>occupancies</a:t>
            </a:r>
            <a:endParaRPr sz="2200" b="1">
              <a:solidFill>
                <a:srgbClr val="000000"/>
              </a:solidFill>
            </a:endParaRPr>
          </a:p>
        </p:txBody>
      </p:sp>
      <p:pic>
        <p:nvPicPr>
          <p:cNvPr id="728720949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7395507" y="4034112"/>
            <a:ext cx="2933535" cy="2121172"/>
          </a:xfrm>
          <a:prstGeom prst="rect">
            <a:avLst/>
          </a:prstGeom>
        </p:spPr>
      </p:pic>
      <p:pic>
        <p:nvPicPr>
          <p:cNvPr id="1562820203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 flipH="0" flipV="0">
            <a:off x="1584310" y="3315072"/>
            <a:ext cx="3015199" cy="228794"/>
          </a:xfrm>
          <a:prstGeom prst="rect">
            <a:avLst/>
          </a:prstGeom>
        </p:spPr>
      </p:pic>
      <p:sp>
        <p:nvSpPr>
          <p:cNvPr id="798527705" name=""/>
          <p:cNvSpPr txBox="1"/>
          <p:nvPr/>
        </p:nvSpPr>
        <p:spPr bwMode="auto">
          <a:xfrm rot="0" flipH="0" flipV="0">
            <a:off x="838197" y="1825209"/>
            <a:ext cx="4278071" cy="27467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sz="1200" i="1">
                <a:latin typeface="Roobert"/>
                <a:ea typeface="Roobert"/>
                <a:cs typeface="Roobert"/>
              </a:rPr>
              <a:t>T.Otsuka and Y. Tsunoda, JPG 43 (2016)</a:t>
            </a:r>
            <a:endParaRPr sz="1200" i="1">
              <a:latin typeface="Roobert"/>
              <a:cs typeface="Roober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94728919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Physics case</a:t>
            </a:r>
            <a:endParaRPr/>
          </a:p>
        </p:txBody>
      </p:sp>
      <p:sp>
        <p:nvSpPr>
          <p:cNvPr id="418375321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EuNPC 2025 - Caen</a:t>
            </a:r>
            <a:endParaRPr/>
          </a:p>
        </p:txBody>
      </p:sp>
      <p:sp>
        <p:nvSpPr>
          <p:cNvPr id="583296229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SO splitting in 20O</a:t>
            </a:r>
            <a:endParaRPr/>
          </a:p>
        </p:txBody>
      </p:sp>
      <p:sp>
        <p:nvSpPr>
          <p:cNvPr id="1603961389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F33F01B1-CDB5-16D3-2D65-92E8F5F722A0}" type="slidenum">
              <a:rPr lang="en-US"/>
              <a:t/>
            </a:fld>
            <a:endParaRPr lang="en-US"/>
          </a:p>
        </p:txBody>
      </p:sp>
      <p:sp>
        <p:nvSpPr>
          <p:cNvPr id="1320509039" name="Text Placeholder 2"/>
          <p:cNvSpPr>
            <a:spLocks noGrp="1"/>
          </p:cNvSpPr>
          <p:nvPr>
            <p:ph type="body" idx="1"/>
          </p:nvPr>
        </p:nvSpPr>
        <p:spPr bwMode="auto">
          <a:xfrm flipH="0" flipV="0">
            <a:off x="838197" y="1438086"/>
            <a:ext cx="10515600" cy="4697130"/>
          </a:xfrm>
          <a:prstGeom prst="rect">
            <a:avLst/>
          </a:prstGeom>
        </p:spPr>
        <p:txBody>
          <a:bodyPr/>
          <a:lstStyle>
            <a:lvl1pPr>
              <a:buFont typeface="Arial"/>
              <a:buChar char="•"/>
              <a:defRPr lang="en-GB" sz="2400">
                <a:latin typeface="Roobert"/>
                <a:ea typeface="Roobert"/>
                <a:cs typeface="Roobert"/>
              </a:defRPr>
            </a:lvl1pPr>
            <a:lvl2pPr>
              <a:buFont typeface="Arial"/>
              <a:buChar char="•"/>
              <a:defRPr lang="en-GB" sz="2000">
                <a:latin typeface="Roobert"/>
                <a:ea typeface="Roobert"/>
                <a:cs typeface="Roobert"/>
              </a:defRPr>
            </a:lvl2pPr>
            <a:lvl3pPr>
              <a:buFont typeface="Arial"/>
              <a:buChar char="•"/>
              <a:defRPr lang="en-GB" sz="1800">
                <a:latin typeface="Roobert"/>
                <a:ea typeface="Roobert"/>
                <a:cs typeface="Roobert"/>
              </a:defRPr>
            </a:lvl3pPr>
            <a:lvl4pPr>
              <a:buFont typeface="Arial"/>
              <a:buChar char="•"/>
              <a:defRPr lang="en-GB" sz="1600">
                <a:latin typeface="Roobert"/>
                <a:ea typeface="Roobert"/>
                <a:cs typeface="Roobert"/>
              </a:defRPr>
            </a:lvl4pPr>
            <a:lvl5pPr>
              <a:buFont typeface="Arial"/>
              <a:buChar char="•"/>
              <a:defRPr lang="en-GB" sz="1400">
                <a:latin typeface="Roobert"/>
                <a:ea typeface="Roobert"/>
                <a:cs typeface="Roobert"/>
              </a:defRPr>
            </a:lvl5pPr>
          </a:lstStyle>
          <a:p>
            <a:pPr marL="0" indent="0">
              <a:buFont typeface="Arial"/>
              <a:buNone/>
              <a:defRPr/>
            </a:pPr>
            <a:r>
              <a:rPr b="0"/>
              <a:t>E796 to measure </a:t>
            </a:r>
            <a:r>
              <a:rPr b="1"/>
              <a:t>transfer</a:t>
            </a:r>
            <a:r>
              <a:rPr b="0"/>
              <a:t> reactions probing single-particle occupancies</a:t>
            </a:r>
            <a:r>
              <a:rPr b="0"/>
              <a:t> in </a:t>
            </a:r>
            <a:r>
              <a:rPr b="0" baseline="30000"/>
              <a:t>20</a:t>
            </a:r>
            <a:r>
              <a:rPr b="0"/>
              <a:t>O.</a:t>
            </a:r>
            <a:endParaRPr b="0"/>
          </a:p>
          <a:p>
            <a:pPr marL="349965" indent="-349965">
              <a:buFont typeface="Arial"/>
              <a:buAutoNum type="arabicPeriod"/>
              <a:defRPr/>
            </a:pPr>
            <a:r>
              <a:rPr b="0"/>
              <a:t>Proton removal </a:t>
            </a:r>
            <a:r>
              <a:rPr b="0" baseline="30000"/>
              <a:t>20</a:t>
            </a:r>
            <a:r>
              <a:rPr b="0"/>
              <a:t>O(d,</a:t>
            </a:r>
            <a:r>
              <a:rPr b="0" baseline="30000"/>
              <a:t>3</a:t>
            </a:r>
            <a:r>
              <a:rPr b="0"/>
              <a:t>He)</a:t>
            </a:r>
            <a:r>
              <a:rPr b="0" baseline="30000"/>
              <a:t>19</a:t>
            </a:r>
            <a:r>
              <a:rPr b="0"/>
              <a:t>N  to investigate persistence of </a:t>
            </a:r>
            <a:r>
              <a:rPr b="1"/>
              <a:t>Z = 6</a:t>
            </a:r>
            <a:endParaRPr b="1"/>
          </a:p>
        </p:txBody>
      </p:sp>
      <p:grpSp>
        <p:nvGrpSpPr>
          <p:cNvPr id="672728176" name=""/>
          <p:cNvGrpSpPr/>
          <p:nvPr/>
        </p:nvGrpSpPr>
        <p:grpSpPr bwMode="auto">
          <a:xfrm flipH="0" flipV="0">
            <a:off x="4363786" y="2896075"/>
            <a:ext cx="3866925" cy="2614570"/>
            <a:chOff x="0" y="0"/>
            <a:chExt cx="3866925" cy="2614570"/>
          </a:xfrm>
        </p:grpSpPr>
        <p:grpSp>
          <p:nvGrpSpPr>
            <p:cNvPr id="693878548" name=""/>
            <p:cNvGrpSpPr/>
            <p:nvPr/>
          </p:nvGrpSpPr>
          <p:grpSpPr bwMode="auto">
            <a:xfrm flipH="0" flipV="0">
              <a:off x="0" y="0"/>
              <a:ext cx="3866925" cy="2614570"/>
              <a:chOff x="0" y="0"/>
              <a:chExt cx="3866925" cy="2614570"/>
            </a:xfrm>
          </p:grpSpPr>
          <p:sp>
            <p:nvSpPr>
              <p:cNvPr id="1728259092" name=""/>
              <p:cNvSpPr/>
              <p:nvPr/>
            </p:nvSpPr>
            <p:spPr bwMode="auto">
              <a:xfrm rot="0" flipH="0" flipV="0">
                <a:off x="0" y="0"/>
                <a:ext cx="3645917" cy="2614570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  <p:cxnSp>
            <p:nvCxnSpPr>
              <p:cNvPr id="1942066366" name=""/>
              <p:cNvCxnSpPr/>
              <p:nvPr/>
            </p:nvCxnSpPr>
            <p:spPr bwMode="auto">
              <a:xfrm flipH="0" flipV="1">
                <a:off x="857301" y="2365384"/>
                <a:ext cx="1046027" cy="0"/>
              </a:xfrm>
              <a:prstGeom prst="line">
                <a:avLst/>
              </a:prstGeom>
              <a:ln w="25399" cap="flat" cmpd="sng" algn="ctr">
                <a:solidFill>
                  <a:schemeClr val="tx1"/>
                </a:solidFill>
                <a:prstDash val="solid"/>
                <a:miter lim="800000"/>
              </a:ln>
            </p:spPr>
            <p:style>
              <a:lnRef idx="1">
                <a:schemeClr val="accent1">
                  <a:shade val="50000"/>
                </a:schemeClr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469324" name=""/>
              <p:cNvCxnSpPr/>
              <p:nvPr/>
            </p:nvCxnSpPr>
            <p:spPr bwMode="auto">
              <a:xfrm flipH="0" flipV="1">
                <a:off x="857301" y="1659821"/>
                <a:ext cx="1046025" cy="0"/>
              </a:xfrm>
              <a:prstGeom prst="line">
                <a:avLst/>
              </a:prstGeom>
              <a:ln w="25399" cap="flat" cmpd="sng" algn="ctr">
                <a:solidFill>
                  <a:schemeClr val="tx1"/>
                </a:solidFill>
                <a:prstDash val="solid"/>
                <a:miter lim="800000"/>
              </a:ln>
            </p:spPr>
            <p:style>
              <a:lnRef idx="1">
                <a:schemeClr val="accent1">
                  <a:shade val="50000"/>
                </a:schemeClr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921610" name=""/>
              <p:cNvCxnSpPr/>
              <p:nvPr/>
            </p:nvCxnSpPr>
            <p:spPr bwMode="auto">
              <a:xfrm flipH="0" flipV="1">
                <a:off x="857301" y="1332977"/>
                <a:ext cx="1046025" cy="0"/>
              </a:xfrm>
              <a:prstGeom prst="line">
                <a:avLst/>
              </a:prstGeom>
              <a:ln w="25399" cap="flat" cmpd="sng" algn="ctr">
                <a:solidFill>
                  <a:schemeClr val="tx1"/>
                </a:solidFill>
                <a:prstDash val="solid"/>
                <a:miter lim="800000"/>
              </a:ln>
            </p:spPr>
            <p:style>
              <a:lnRef idx="1">
                <a:schemeClr val="accent1">
                  <a:shade val="50000"/>
                </a:schemeClr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3825012" name=""/>
              <p:cNvCxnSpPr/>
              <p:nvPr/>
            </p:nvCxnSpPr>
            <p:spPr bwMode="auto">
              <a:xfrm flipH="0" flipV="1">
                <a:off x="857301" y="489528"/>
                <a:ext cx="1046025" cy="0"/>
              </a:xfrm>
              <a:prstGeom prst="line">
                <a:avLst/>
              </a:prstGeom>
              <a:ln w="25399" cap="flat" cmpd="sng" algn="ctr">
                <a:solidFill>
                  <a:schemeClr val="tx1"/>
                </a:solidFill>
                <a:prstDash val="solid"/>
                <a:miter lim="800000"/>
              </a:ln>
            </p:spPr>
            <p:style>
              <a:lnRef idx="1">
                <a:schemeClr val="accent1">
                  <a:shade val="50000"/>
                </a:schemeClr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4946486" name=""/>
              <p:cNvCxnSpPr/>
              <p:nvPr/>
            </p:nvCxnSpPr>
            <p:spPr bwMode="auto">
              <a:xfrm flipH="0" flipV="1">
                <a:off x="857301" y="169144"/>
                <a:ext cx="1046025" cy="0"/>
              </a:xfrm>
              <a:prstGeom prst="line">
                <a:avLst/>
              </a:prstGeom>
              <a:ln w="25399" cap="flat" cmpd="sng" algn="ctr">
                <a:solidFill>
                  <a:schemeClr val="tx1"/>
                </a:solidFill>
                <a:prstDash val="solid"/>
                <a:miter lim="800000"/>
              </a:ln>
            </p:spPr>
            <p:style>
              <a:lnRef idx="1">
                <a:schemeClr val="accent1">
                  <a:shade val="50000"/>
                </a:schemeClr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05138149" name=""/>
              <p:cNvSpPr/>
              <p:nvPr/>
            </p:nvSpPr>
            <p:spPr bwMode="auto">
              <a:xfrm rot="0" flipH="0" flipV="0">
                <a:off x="2463046" y="840956"/>
                <a:ext cx="1403879" cy="1675098"/>
              </a:xfrm>
              <a:prstGeom prst="rect">
                <a:avLst/>
              </a:prstGeom>
              <a:solidFill>
                <a:srgbClr val="CAF0F8"/>
              </a:solidFill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lIns="91440" tIns="45720" rIns="91440" bIns="45720" numCol="1" spcCol="0" rtlCol="0" fromWordArt="0" anchor="ctr" anchorCtr="0" forceAA="0" upright="0" compatLnSpc="0"/>
              <a:p>
                <a:pPr algn="ctr">
                  <a:defRPr/>
                </a:pPr>
                <a:r>
                  <a:rPr b="0">
                    <a:solidFill>
                      <a:srgbClr val="000000"/>
                    </a:solidFill>
                    <a:latin typeface="Roobert"/>
                    <a:ea typeface="Roobert"/>
                    <a:cs typeface="Roobert"/>
                  </a:rPr>
                  <a:t>N = 8</a:t>
                </a:r>
                <a:endParaRPr b="0">
                  <a:solidFill>
                    <a:srgbClr val="000000"/>
                  </a:solidFill>
                  <a:latin typeface="Roobert"/>
                  <a:cs typeface="Roobert"/>
                </a:endParaRPr>
              </a:p>
            </p:txBody>
          </p:sp>
          <p:cxnSp>
            <p:nvCxnSpPr>
              <p:cNvPr id="2064729948" name=""/>
              <p:cNvCxnSpPr/>
              <p:nvPr/>
            </p:nvCxnSpPr>
            <p:spPr bwMode="auto">
              <a:xfrm flipH="0" flipV="1">
                <a:off x="2641972" y="489528"/>
                <a:ext cx="1046025" cy="0"/>
              </a:xfrm>
              <a:prstGeom prst="line">
                <a:avLst/>
              </a:prstGeom>
              <a:ln w="25399" cap="flat" cmpd="sng" algn="ctr">
                <a:solidFill>
                  <a:schemeClr val="tx1"/>
                </a:solidFill>
                <a:prstDash val="solid"/>
                <a:miter lim="800000"/>
              </a:ln>
            </p:spPr>
            <p:style>
              <a:lnRef idx="1">
                <a:schemeClr val="accent1">
                  <a:shade val="50000"/>
                </a:schemeClr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1745246" name=""/>
              <p:cNvCxnSpPr/>
              <p:nvPr/>
            </p:nvCxnSpPr>
            <p:spPr bwMode="auto">
              <a:xfrm flipH="0" flipV="1">
                <a:off x="2641972" y="169144"/>
                <a:ext cx="1046025" cy="0"/>
              </a:xfrm>
              <a:prstGeom prst="line">
                <a:avLst/>
              </a:prstGeom>
              <a:ln w="25399" cap="flat" cmpd="sng" algn="ctr">
                <a:solidFill>
                  <a:schemeClr val="tx1"/>
                </a:solidFill>
                <a:prstDash val="solid"/>
                <a:miter lim="800000"/>
              </a:ln>
            </p:spPr>
            <p:style>
              <a:lnRef idx="1">
                <a:schemeClr val="accent1">
                  <a:shade val="50000"/>
                </a:schemeClr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24050304" name=""/>
              <p:cNvSpPr txBox="1"/>
              <p:nvPr/>
            </p:nvSpPr>
            <p:spPr bwMode="auto">
              <a:xfrm rot="0" flipH="0" flipV="0">
                <a:off x="309933" y="2197497"/>
                <a:ext cx="618314" cy="335639"/>
              </a:xfrm>
              <a:prstGeom prst="rect">
                <a:avLst/>
              </a:prstGeom>
              <a:noFill/>
            </p:spPr>
            <p:txBody>
              <a:bodyPr vertOverflow="overflow" horzOverflow="overflow" vert="horz" wrap="square" lIns="91440" tIns="45720" rIns="91440" bIns="45720" numCol="1" spcCol="0" rtlCol="0" fromWordArt="0" anchor="t" anchorCtr="0" forceAA="0" upright="0" compatLnSpc="0">
                <a:spAutoFit/>
              </a:bodyPr>
              <a:p>
                <a:pPr>
                  <a:defRPr/>
                </a:pPr>
                <a:r>
                  <a:rPr sz="1600" b="0">
                    <a:latin typeface="Roobert"/>
                    <a:ea typeface="Roobert"/>
                    <a:cs typeface="Roobert"/>
                  </a:rPr>
                  <a:t>0s</a:t>
                </a:r>
                <a:r>
                  <a:rPr sz="1600" b="0" baseline="-25000">
                    <a:latin typeface="Roobert"/>
                    <a:ea typeface="Roobert"/>
                    <a:cs typeface="Roobert"/>
                  </a:rPr>
                  <a:t>1/2</a:t>
                </a:r>
                <a:endParaRPr sz="1600" b="0" baseline="-25000">
                  <a:latin typeface="Roobert"/>
                  <a:cs typeface="Roobert"/>
                </a:endParaRPr>
              </a:p>
            </p:txBody>
          </p:sp>
          <p:sp>
            <p:nvSpPr>
              <p:cNvPr id="1562378128" name=""/>
              <p:cNvSpPr txBox="1"/>
              <p:nvPr/>
            </p:nvSpPr>
            <p:spPr bwMode="auto">
              <a:xfrm rot="0" flipH="0" flipV="0">
                <a:off x="312764" y="1588789"/>
                <a:ext cx="668436" cy="335639"/>
              </a:xfrm>
              <a:prstGeom prst="rect">
                <a:avLst/>
              </a:prstGeom>
              <a:noFill/>
            </p:spPr>
            <p:txBody>
              <a:bodyPr vertOverflow="overflow" horzOverflow="overflow" vert="horz" wrap="square" lIns="91440" tIns="45720" rIns="91440" bIns="45720" numCol="1" spcCol="0" rtlCol="0" fromWordArt="0" anchor="t" anchorCtr="0" forceAA="0" upright="0" compatLnSpc="0">
                <a:spAutoFit/>
              </a:bodyPr>
              <a:p>
                <a:pPr>
                  <a:defRPr/>
                </a:pPr>
                <a:r>
                  <a:rPr sz="1600" b="0">
                    <a:latin typeface="Roobert"/>
                    <a:ea typeface="Roobert"/>
                    <a:cs typeface="Roobert"/>
                  </a:rPr>
                  <a:t>0p</a:t>
                </a:r>
                <a:r>
                  <a:rPr sz="1600" b="0" baseline="-25000">
                    <a:latin typeface="Roobert"/>
                    <a:ea typeface="Roobert"/>
                    <a:cs typeface="Roobert"/>
                  </a:rPr>
                  <a:t>3/2</a:t>
                </a:r>
                <a:endParaRPr sz="1600" b="0" baseline="-25000">
                  <a:latin typeface="Roobert"/>
                  <a:cs typeface="Roobert"/>
                </a:endParaRPr>
              </a:p>
            </p:txBody>
          </p:sp>
          <p:sp>
            <p:nvSpPr>
              <p:cNvPr id="1769697747" name=""/>
              <p:cNvSpPr txBox="1"/>
              <p:nvPr/>
            </p:nvSpPr>
            <p:spPr bwMode="auto">
              <a:xfrm rot="0" flipH="0" flipV="0">
                <a:off x="309933" y="1057012"/>
                <a:ext cx="669497" cy="335639"/>
              </a:xfrm>
              <a:prstGeom prst="rect">
                <a:avLst/>
              </a:prstGeom>
              <a:noFill/>
            </p:spPr>
            <p:txBody>
              <a:bodyPr vertOverflow="overflow" horzOverflow="overflow" vert="horz" wrap="square" lIns="91440" tIns="45720" rIns="91440" bIns="45720" numCol="1" spcCol="0" rtlCol="0" fromWordArt="0" anchor="t" anchorCtr="0" forceAA="0" upright="0" compatLnSpc="0">
                <a:spAutoFit/>
              </a:bodyPr>
              <a:p>
                <a:pPr>
                  <a:defRPr/>
                </a:pPr>
                <a:r>
                  <a:rPr sz="1600" b="0">
                    <a:latin typeface="Roobert"/>
                    <a:ea typeface="Roobert"/>
                    <a:cs typeface="Roobert"/>
                  </a:rPr>
                  <a:t>0p</a:t>
                </a:r>
                <a:r>
                  <a:rPr sz="1600" b="0" baseline="-25000">
                    <a:latin typeface="Roobert"/>
                    <a:ea typeface="Roobert"/>
                    <a:cs typeface="Roobert"/>
                  </a:rPr>
                  <a:t>1/2</a:t>
                </a:r>
                <a:endParaRPr sz="1600" b="0" baseline="-25000">
                  <a:latin typeface="Roobert"/>
                  <a:cs typeface="Roobert"/>
                </a:endParaRPr>
              </a:p>
            </p:txBody>
          </p:sp>
          <p:sp>
            <p:nvSpPr>
              <p:cNvPr id="1893825958" name=""/>
              <p:cNvSpPr txBox="1"/>
              <p:nvPr/>
            </p:nvSpPr>
            <p:spPr bwMode="auto">
              <a:xfrm rot="0" flipH="0" flipV="0">
                <a:off x="285580" y="330249"/>
                <a:ext cx="670204" cy="335639"/>
              </a:xfrm>
              <a:prstGeom prst="rect">
                <a:avLst/>
              </a:prstGeom>
              <a:noFill/>
            </p:spPr>
            <p:txBody>
              <a:bodyPr vertOverflow="overflow" horzOverflow="overflow" vert="horz" wrap="square" lIns="91440" tIns="45720" rIns="91440" bIns="45720" numCol="1" spcCol="0" rtlCol="0" fromWordArt="0" anchor="t" anchorCtr="0" forceAA="0" upright="0" compatLnSpc="0">
                <a:spAutoFit/>
              </a:bodyPr>
              <a:p>
                <a:pPr>
                  <a:defRPr/>
                </a:pPr>
                <a:r>
                  <a:rPr sz="1600" b="0">
                    <a:latin typeface="Roobert"/>
                    <a:ea typeface="Roobert"/>
                    <a:cs typeface="Roobert"/>
                  </a:rPr>
                  <a:t>0d</a:t>
                </a:r>
                <a:r>
                  <a:rPr sz="1600" b="0" baseline="-25000">
                    <a:latin typeface="Roobert"/>
                    <a:ea typeface="Roobert"/>
                    <a:cs typeface="Roobert"/>
                  </a:rPr>
                  <a:t>5/2</a:t>
                </a:r>
                <a:endParaRPr sz="1600" b="0" baseline="-25000">
                  <a:latin typeface="Roobert"/>
                  <a:cs typeface="Roobert"/>
                </a:endParaRPr>
              </a:p>
            </p:txBody>
          </p:sp>
          <p:sp>
            <p:nvSpPr>
              <p:cNvPr id="1963141092" name=""/>
              <p:cNvSpPr txBox="1"/>
              <p:nvPr/>
            </p:nvSpPr>
            <p:spPr bwMode="auto">
              <a:xfrm rot="0" flipH="0" flipV="0">
                <a:off x="309933" y="9866"/>
                <a:ext cx="674096" cy="335639"/>
              </a:xfrm>
              <a:prstGeom prst="rect">
                <a:avLst/>
              </a:prstGeom>
              <a:noFill/>
            </p:spPr>
            <p:txBody>
              <a:bodyPr vertOverflow="overflow" horzOverflow="overflow" vert="horz" wrap="square" lIns="91440" tIns="45720" rIns="91440" bIns="45720" numCol="1" spcCol="0" rtlCol="0" fromWordArt="0" anchor="t" anchorCtr="0" forceAA="0" upright="0" compatLnSpc="0">
                <a:spAutoFit/>
              </a:bodyPr>
              <a:p>
                <a:pPr>
                  <a:defRPr/>
                </a:pPr>
                <a:r>
                  <a:rPr sz="1600" b="0">
                    <a:latin typeface="Roobert"/>
                    <a:cs typeface="Roobert"/>
                  </a:rPr>
                  <a:t>1s</a:t>
                </a:r>
                <a:r>
                  <a:rPr sz="1600" b="0" baseline="-25000">
                    <a:latin typeface="Roobert"/>
                    <a:cs typeface="Roobert"/>
                  </a:rPr>
                  <a:t>1/2</a:t>
                </a:r>
                <a:endParaRPr sz="1600" b="0" baseline="-25000">
                  <a:latin typeface="Roobert"/>
                  <a:cs typeface="Roobert"/>
                </a:endParaRPr>
              </a:p>
            </p:txBody>
          </p:sp>
          <p:sp>
            <p:nvSpPr>
              <p:cNvPr id="1236528469" name=""/>
              <p:cNvSpPr/>
              <p:nvPr/>
            </p:nvSpPr>
            <p:spPr bwMode="auto">
              <a:xfrm rot="0" flipH="0" flipV="0">
                <a:off x="2742904" y="409889"/>
                <a:ext cx="155986" cy="159278"/>
              </a:xfrm>
              <a:prstGeom prst="ellipse">
                <a:avLst/>
              </a:prstGeom>
              <a:solidFill>
                <a:srgbClr val="00B0F0"/>
              </a:solidFill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2120241409" name=""/>
              <p:cNvSpPr/>
              <p:nvPr/>
            </p:nvSpPr>
            <p:spPr bwMode="auto">
              <a:xfrm rot="0" flipH="0" flipV="0">
                <a:off x="2963121" y="409889"/>
                <a:ext cx="155985" cy="159277"/>
              </a:xfrm>
              <a:prstGeom prst="ellipse">
                <a:avLst/>
              </a:prstGeom>
              <a:solidFill>
                <a:srgbClr val="00B0F0"/>
              </a:solidFill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16304558" name=""/>
              <p:cNvSpPr/>
              <p:nvPr/>
            </p:nvSpPr>
            <p:spPr bwMode="auto">
              <a:xfrm rot="0" flipH="0" flipV="0">
                <a:off x="3195794" y="409888"/>
                <a:ext cx="155985" cy="159277"/>
              </a:xfrm>
              <a:prstGeom prst="ellipse">
                <a:avLst/>
              </a:prstGeom>
              <a:solidFill>
                <a:srgbClr val="00B0F0"/>
              </a:solidFill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1114171881" name=""/>
              <p:cNvSpPr/>
              <p:nvPr/>
            </p:nvSpPr>
            <p:spPr bwMode="auto">
              <a:xfrm rot="0" flipH="0" flipV="0">
                <a:off x="3429772" y="409889"/>
                <a:ext cx="155985" cy="159277"/>
              </a:xfrm>
              <a:prstGeom prst="ellipse">
                <a:avLst/>
              </a:prstGeom>
              <a:solidFill>
                <a:srgbClr val="00B0F0"/>
              </a:solidFill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185838998" name=""/>
              <p:cNvSpPr/>
              <p:nvPr/>
            </p:nvSpPr>
            <p:spPr bwMode="auto">
              <a:xfrm rot="0" flipH="0" flipV="0">
                <a:off x="1092909" y="2277137"/>
                <a:ext cx="155985" cy="159277"/>
              </a:xfrm>
              <a:prstGeom prst="ellipse">
                <a:avLst/>
              </a:prstGeom>
              <a:solidFill>
                <a:srgbClr val="FA5555"/>
              </a:solidFill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573383374" name=""/>
              <p:cNvSpPr/>
              <p:nvPr/>
            </p:nvSpPr>
            <p:spPr bwMode="auto">
              <a:xfrm rot="0" flipH="0" flipV="0">
                <a:off x="1380315" y="2285746"/>
                <a:ext cx="155985" cy="159277"/>
              </a:xfrm>
              <a:prstGeom prst="ellipse">
                <a:avLst/>
              </a:prstGeom>
              <a:solidFill>
                <a:srgbClr val="FA5555"/>
              </a:solidFill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698570339" name=""/>
              <p:cNvSpPr/>
              <p:nvPr/>
            </p:nvSpPr>
            <p:spPr bwMode="auto">
              <a:xfrm rot="0" flipH="0" flipV="0">
                <a:off x="936924" y="1580182"/>
                <a:ext cx="155985" cy="159277"/>
              </a:xfrm>
              <a:prstGeom prst="ellipse">
                <a:avLst/>
              </a:prstGeom>
              <a:solidFill>
                <a:srgbClr val="FA5555"/>
              </a:solidFill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p>
                <a:pPr>
                  <a:defRPr/>
                </a:pPr>
                <a:endParaRPr/>
              </a:p>
            </p:txBody>
          </p:sp>
          <p:sp>
            <p:nvSpPr>
              <p:cNvPr id="1874678498" name=""/>
              <p:cNvSpPr/>
              <p:nvPr/>
            </p:nvSpPr>
            <p:spPr bwMode="auto">
              <a:xfrm rot="0" flipH="0" flipV="0">
                <a:off x="1170902" y="1580182"/>
                <a:ext cx="155985" cy="159277"/>
              </a:xfrm>
              <a:prstGeom prst="ellipse">
                <a:avLst/>
              </a:prstGeom>
              <a:solidFill>
                <a:srgbClr val="FA5555"/>
              </a:solidFill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877625441" name=""/>
              <p:cNvSpPr/>
              <p:nvPr/>
            </p:nvSpPr>
            <p:spPr bwMode="auto">
              <a:xfrm rot="0" flipH="0" flipV="0">
                <a:off x="1380315" y="1580182"/>
                <a:ext cx="155985" cy="159277"/>
              </a:xfrm>
              <a:prstGeom prst="ellipse">
                <a:avLst/>
              </a:prstGeom>
              <a:solidFill>
                <a:srgbClr val="FA5555"/>
              </a:solidFill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95453720" name=""/>
              <p:cNvSpPr/>
              <p:nvPr/>
            </p:nvSpPr>
            <p:spPr bwMode="auto">
              <a:xfrm rot="0" flipH="0" flipV="0">
                <a:off x="1600692" y="1580182"/>
                <a:ext cx="155985" cy="159277"/>
              </a:xfrm>
              <a:prstGeom prst="ellipse">
                <a:avLst/>
              </a:prstGeom>
              <a:solidFill>
                <a:srgbClr val="FA5555"/>
              </a:solidFill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82397608" name=""/>
              <p:cNvSpPr/>
              <p:nvPr/>
            </p:nvSpPr>
            <p:spPr bwMode="auto">
              <a:xfrm rot="0" flipH="0" flipV="0">
                <a:off x="1092909" y="1253338"/>
                <a:ext cx="155985" cy="159277"/>
              </a:xfrm>
              <a:prstGeom prst="ellipse">
                <a:avLst/>
              </a:prstGeom>
              <a:solidFill>
                <a:srgbClr val="FA5555"/>
              </a:solidFill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1017640034" name=""/>
              <p:cNvSpPr/>
              <p:nvPr/>
            </p:nvSpPr>
            <p:spPr bwMode="auto">
              <a:xfrm rot="0" flipH="0" flipV="0">
                <a:off x="1380315" y="1253338"/>
                <a:ext cx="155985" cy="159277"/>
              </a:xfrm>
              <a:prstGeom prst="ellipse">
                <a:avLst/>
              </a:prstGeom>
              <a:solidFill>
                <a:srgbClr val="FA5555"/>
              </a:solidFill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</p:grpSp>
        <p:cxnSp>
          <p:nvCxnSpPr>
            <p:cNvPr id="81683556" name=""/>
            <p:cNvCxnSpPr/>
            <p:nvPr/>
          </p:nvCxnSpPr>
          <p:spPr bwMode="auto">
            <a:xfrm flipH="0" flipV="1">
              <a:off x="889576" y="1819098"/>
              <a:ext cx="1046025" cy="0"/>
            </a:xfrm>
            <a:prstGeom prst="line">
              <a:avLst/>
            </a:prstGeom>
            <a:ln w="25399" cap="flat" cmpd="sng" algn="ctr">
              <a:solidFill>
                <a:srgbClr val="000000">
                  <a:alpha val="75000"/>
                </a:srgbClr>
              </a:solidFill>
              <a:prstDash val="sysDot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2824240" name=""/>
            <p:cNvCxnSpPr/>
            <p:nvPr/>
          </p:nvCxnSpPr>
          <p:spPr bwMode="auto">
            <a:xfrm flipH="0" flipV="1">
              <a:off x="889576" y="1207682"/>
              <a:ext cx="1046025" cy="0"/>
            </a:xfrm>
            <a:prstGeom prst="line">
              <a:avLst/>
            </a:prstGeom>
            <a:ln w="25399" cap="flat" cmpd="sng" algn="ctr">
              <a:solidFill>
                <a:srgbClr val="000000">
                  <a:alpha val="75000"/>
                </a:srgbClr>
              </a:solidFill>
              <a:prstDash val="sysDot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4319742" name=""/>
            <p:cNvCxnSpPr/>
            <p:nvPr/>
          </p:nvCxnSpPr>
          <p:spPr bwMode="auto">
            <a:xfrm flipH="1" flipV="0">
              <a:off x="1869627" y="477703"/>
              <a:ext cx="827398" cy="809617"/>
            </a:xfrm>
            <a:prstGeom prst="line">
              <a:avLst/>
            </a:prstGeom>
            <a:ln w="19049" cap="flat" cmpd="sng" algn="ctr">
              <a:solidFill>
                <a:srgbClr val="FA5555"/>
              </a:solidFill>
              <a:prstDash val="solid"/>
              <a:miter lim="800000"/>
              <a:headEnd type="arrow" len="med"/>
              <a:tailEnd type="arrow" len="med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988965" name=""/>
            <p:cNvCxnSpPr>
              <a:stCxn id="1236528469" idx="2"/>
            </p:cNvCxnSpPr>
            <p:nvPr/>
          </p:nvCxnSpPr>
          <p:spPr bwMode="auto">
            <a:xfrm rot="10799989" flipH="0" flipV="1">
              <a:off x="1826804" y="489528"/>
              <a:ext cx="916099" cy="1246714"/>
            </a:xfrm>
            <a:prstGeom prst="line">
              <a:avLst/>
            </a:prstGeom>
            <a:ln w="19049" cap="flat" cmpd="sng" algn="ctr">
              <a:solidFill>
                <a:srgbClr val="0070C0"/>
              </a:solidFill>
              <a:prstDash val="solid"/>
              <a:miter lim="800000"/>
              <a:headEnd type="arrow" len="med"/>
              <a:tailEnd type="arrow" len="med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5285427" name=""/>
            <p:cNvSpPr txBox="1"/>
            <p:nvPr/>
          </p:nvSpPr>
          <p:spPr bwMode="auto">
            <a:xfrm rot="0" flipH="0" flipV="0">
              <a:off x="1869627" y="640198"/>
              <a:ext cx="490185" cy="335639"/>
            </a:xfrm>
            <a:prstGeom prst="rect">
              <a:avLst/>
            </a:prstGeom>
            <a:noFill/>
          </p:spPr>
          <p:txBody>
            <a:bodyPr vertOverflow="overflow" horzOverflow="overflow" vert="horz" wrap="square" lIns="91440" tIns="45720" rIns="91440" bIns="45720" numCol="1" spcCol="0" rtlCol="0" fromWordArt="0" anchor="t" anchorCtr="0" forceAA="0" upright="0" compatLnSpc="0">
              <a:spAutoFit/>
            </a:bodyPr>
            <a:p>
              <a:pPr>
                <a:defRPr/>
              </a:pPr>
              <a:r>
                <a:rPr sz="1600">
                  <a:latin typeface="Roobert"/>
                  <a:ea typeface="Roobert"/>
                  <a:cs typeface="Roobert"/>
                </a:rPr>
                <a:t>j</a:t>
              </a:r>
              <a:r>
                <a:rPr sz="1600" baseline="-25000">
                  <a:latin typeface="Roobert"/>
                  <a:ea typeface="Roobert"/>
                  <a:cs typeface="Roobert"/>
                </a:rPr>
                <a:t>&gt;</a:t>
              </a:r>
              <a:r>
                <a:rPr sz="1600">
                  <a:latin typeface="Roobert"/>
                  <a:ea typeface="Roobert"/>
                  <a:cs typeface="Roobert"/>
                </a:rPr>
                <a:t>,j</a:t>
              </a:r>
              <a:r>
                <a:rPr sz="1600" baseline="-25000">
                  <a:latin typeface="Roobert"/>
                  <a:ea typeface="Roobert"/>
                  <a:cs typeface="Roobert"/>
                </a:rPr>
                <a:t>&lt;</a:t>
              </a:r>
              <a:endParaRPr sz="1600" baseline="-25000">
                <a:latin typeface="Roobert"/>
                <a:cs typeface="Roobert"/>
              </a:endParaRPr>
            </a:p>
          </p:txBody>
        </p:sp>
        <p:sp>
          <p:nvSpPr>
            <p:cNvPr id="690777164" name=""/>
            <p:cNvSpPr txBox="1"/>
            <p:nvPr/>
          </p:nvSpPr>
          <p:spPr bwMode="auto">
            <a:xfrm rot="0" flipH="0" flipV="0">
              <a:off x="2019375" y="1420901"/>
              <a:ext cx="491245" cy="335639"/>
            </a:xfrm>
            <a:prstGeom prst="rect">
              <a:avLst/>
            </a:prstGeom>
            <a:noFill/>
          </p:spPr>
          <p:txBody>
            <a:bodyPr vertOverflow="overflow" horzOverflow="overflow" vert="horz" wrap="square" lIns="91440" tIns="45720" rIns="91440" bIns="45720" numCol="1" spcCol="0" rtlCol="0" fromWordArt="0" anchor="t" anchorCtr="0" forceAA="0" upright="0" compatLnSpc="0">
              <a:spAutoFit/>
            </a:bodyPr>
            <a:p>
              <a:pPr>
                <a:defRPr/>
              </a:pPr>
              <a:r>
                <a:rPr sz="1600">
                  <a:latin typeface="Roobert"/>
                  <a:ea typeface="Roobert"/>
                  <a:cs typeface="Roobert"/>
                </a:rPr>
                <a:t>j</a:t>
              </a:r>
              <a:r>
                <a:rPr sz="1600" baseline="-25000">
                  <a:latin typeface="Roobert"/>
                  <a:ea typeface="Roobert"/>
                  <a:cs typeface="Roobert"/>
                </a:rPr>
                <a:t>&lt;</a:t>
              </a:r>
              <a:r>
                <a:rPr sz="1600">
                  <a:latin typeface="Roobert"/>
                  <a:ea typeface="Roobert"/>
                  <a:cs typeface="Roobert"/>
                </a:rPr>
                <a:t>,j</a:t>
              </a:r>
              <a:r>
                <a:rPr sz="1600" baseline="-25000">
                  <a:latin typeface="Roobert"/>
                  <a:ea typeface="Roobert"/>
                  <a:cs typeface="Roobert"/>
                </a:rPr>
                <a:t>&lt;</a:t>
              </a:r>
              <a:endParaRPr sz="1600" baseline="-25000">
                <a:latin typeface="Roobert"/>
                <a:cs typeface="Roobert"/>
              </a:endParaRPr>
            </a:p>
          </p:txBody>
        </p:sp>
      </p:grpSp>
      <p:pic>
        <p:nvPicPr>
          <p:cNvPr id="671737155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766575" y="2697364"/>
            <a:ext cx="3483277" cy="3201142"/>
          </a:xfrm>
          <a:prstGeom prst="rect">
            <a:avLst/>
          </a:prstGeom>
        </p:spPr>
      </p:pic>
      <p:sp>
        <p:nvSpPr>
          <p:cNvPr id="1711098009" name=""/>
          <p:cNvSpPr txBox="1"/>
          <p:nvPr/>
        </p:nvSpPr>
        <p:spPr bwMode="auto">
          <a:xfrm rot="0" flipH="0" flipV="0">
            <a:off x="1205588" y="5830057"/>
            <a:ext cx="2886233" cy="30515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sz="1400" i="1">
                <a:latin typeface="Roobert"/>
                <a:ea typeface="Roobert"/>
                <a:cs typeface="Roobert"/>
              </a:rPr>
              <a:t>J. Lois-Fuentes, PhD thesis (2023)</a:t>
            </a:r>
            <a:endParaRPr sz="1400" i="1">
              <a:latin typeface="Roobert"/>
              <a:cs typeface="Roobert"/>
            </a:endParaRPr>
          </a:p>
        </p:txBody>
      </p:sp>
      <p:sp>
        <p:nvSpPr>
          <p:cNvPr id="1015278630" name=""/>
          <p:cNvSpPr/>
          <p:nvPr/>
        </p:nvSpPr>
        <p:spPr bwMode="auto">
          <a:xfrm rot="0" flipH="0" flipV="0">
            <a:off x="8594451" y="3571831"/>
            <a:ext cx="3101261" cy="1557298"/>
          </a:xfrm>
          <a:prstGeom prst="flowChartAlternateProcess">
            <a:avLst/>
          </a:prstGeom>
          <a:solidFill>
            <a:srgbClr val="CCEBC5"/>
          </a:solidFill>
          <a:ln w="12700" cap="flat" cmpd="sng" algn="ctr">
            <a:solidFill>
              <a:schemeClr val="bg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/>
          <a:p>
            <a:pPr algn="ctr">
              <a:defRPr/>
            </a:pPr>
            <a:r>
              <a:rPr sz="2000">
                <a:solidFill>
                  <a:srgbClr val="000000"/>
                </a:solidFill>
                <a:latin typeface="Roobert"/>
                <a:ea typeface="Roobert"/>
                <a:cs typeface="Roobert"/>
              </a:rPr>
              <a:t>Tensor V</a:t>
            </a:r>
            <a:r>
              <a:rPr sz="2000" baseline="-25000">
                <a:solidFill>
                  <a:srgbClr val="000000"/>
                </a:solidFill>
                <a:latin typeface="Roobert"/>
                <a:ea typeface="Roobert"/>
                <a:cs typeface="Roobert"/>
              </a:rPr>
              <a:t>pn</a:t>
            </a:r>
            <a:r>
              <a:rPr sz="2000">
                <a:solidFill>
                  <a:srgbClr val="000000"/>
                </a:solidFill>
                <a:latin typeface="Roobert"/>
                <a:ea typeface="Roobert"/>
                <a:cs typeface="Roobert"/>
              </a:rPr>
              <a:t> reduces Z = 6 gap as neutrons are added to </a:t>
            </a:r>
            <a:r>
              <a:rPr sz="2000">
                <a:solidFill>
                  <a:srgbClr val="000000"/>
                </a:solidFill>
                <a:latin typeface="Roobert"/>
                <a:ea typeface="Roobert"/>
                <a:cs typeface="Roobert"/>
              </a:rPr>
              <a:t>ν</a:t>
            </a:r>
            <a:r>
              <a:rPr sz="2000">
                <a:solidFill>
                  <a:srgbClr val="000000"/>
                </a:solidFill>
                <a:latin typeface="Roobert"/>
                <a:ea typeface="Roobert"/>
                <a:cs typeface="Roobert"/>
              </a:rPr>
              <a:t>0d</a:t>
            </a:r>
            <a:r>
              <a:rPr sz="2000" baseline="-25000">
                <a:solidFill>
                  <a:srgbClr val="000000"/>
                </a:solidFill>
                <a:latin typeface="Roobert"/>
                <a:ea typeface="Roobert"/>
                <a:cs typeface="Roobert"/>
              </a:rPr>
              <a:t>5/2</a:t>
            </a:r>
            <a:endParaRPr sz="2200" b="1" i="0" baseline="-25000">
              <a:solidFill>
                <a:srgbClr val="000000"/>
              </a:solidFill>
            </a:endParaRPr>
          </a:p>
        </p:txBody>
      </p:sp>
      <p:sp>
        <p:nvSpPr>
          <p:cNvPr id="2031753764" name=""/>
          <p:cNvSpPr txBox="1"/>
          <p:nvPr/>
        </p:nvSpPr>
        <p:spPr bwMode="auto">
          <a:xfrm rot="0" flipH="0" flipV="0">
            <a:off x="4558014" y="5593346"/>
            <a:ext cx="3699380" cy="30515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sz="1400" i="1">
                <a:latin typeface="Roobert"/>
                <a:ea typeface="Roobert"/>
                <a:cs typeface="Roobert"/>
              </a:rPr>
              <a:t>Schematic view of tensor interaction in </a:t>
            </a:r>
            <a:r>
              <a:rPr sz="1400" i="1" baseline="30000">
                <a:latin typeface="Roobert"/>
                <a:ea typeface="Roobert"/>
                <a:cs typeface="Roobert"/>
              </a:rPr>
              <a:t>20</a:t>
            </a:r>
            <a:r>
              <a:rPr sz="1400" i="1">
                <a:latin typeface="Roobert"/>
                <a:ea typeface="Roobert"/>
                <a:cs typeface="Roobert"/>
              </a:rPr>
              <a:t>O</a:t>
            </a:r>
            <a:endParaRPr sz="1400" i="1">
              <a:latin typeface="Roobert"/>
              <a:cs typeface="Roobert"/>
            </a:endParaRPr>
          </a:p>
        </p:txBody>
      </p:sp>
      <p:grpSp>
        <p:nvGrpSpPr>
          <p:cNvPr id="338311032" name=""/>
          <p:cNvGrpSpPr/>
          <p:nvPr/>
        </p:nvGrpSpPr>
        <p:grpSpPr bwMode="auto">
          <a:xfrm>
            <a:off x="4146243" y="4029054"/>
            <a:ext cx="714384" cy="681687"/>
            <a:chOff x="0" y="0"/>
            <a:chExt cx="714384" cy="681687"/>
          </a:xfrm>
        </p:grpSpPr>
        <p:sp>
          <p:nvSpPr>
            <p:cNvPr id="1591260511" name=""/>
            <p:cNvSpPr/>
            <p:nvPr/>
          </p:nvSpPr>
          <p:spPr bwMode="auto">
            <a:xfrm rot="10799956" flipH="0" flipV="0">
              <a:off x="473702" y="0"/>
              <a:ext cx="101119" cy="681687"/>
            </a:xfrm>
            <a:prstGeom prst="rightBrace">
              <a:avLst>
                <a:gd name="adj1" fmla="val 105882"/>
                <a:gd name="adj2" fmla="val 49052"/>
              </a:avLst>
            </a:prstGeom>
            <a:ln w="28575" cap="flat" cmpd="sng" algn="ctr">
              <a:solidFill>
                <a:schemeClr val="tx1"/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/>
            <a:p>
              <a:pPr>
                <a:defRPr/>
              </a:pPr>
              <a:endParaRPr/>
            </a:p>
          </p:txBody>
        </p:sp>
        <p:sp>
          <p:nvSpPr>
            <p:cNvPr id="236833773" name=""/>
            <p:cNvSpPr txBox="1"/>
            <p:nvPr/>
          </p:nvSpPr>
          <p:spPr bwMode="auto">
            <a:xfrm rot="0" flipH="0" flipV="0">
              <a:off x="0" y="156820"/>
              <a:ext cx="714384" cy="366120"/>
            </a:xfrm>
            <a:prstGeom prst="rect">
              <a:avLst/>
            </a:prstGeom>
            <a:noFill/>
          </p:spPr>
          <p:txBody>
            <a:bodyPr vertOverflow="overflow" horzOverflow="overflow" vert="horz" wrap="square" lIns="91440" tIns="45720" rIns="91440" bIns="45720" numCol="1" spcCol="0" rtlCol="0" fromWordArt="0" anchor="t" anchorCtr="0" forceAA="0" upright="0" compatLnSpc="0">
              <a:spAutoFit/>
            </a:bodyPr>
            <a:p>
              <a:pPr>
                <a:defRPr/>
              </a:pPr>
              <a:r>
                <a:rPr>
                  <a:latin typeface="Roobert"/>
                  <a:ea typeface="Roobert"/>
                  <a:cs typeface="Roobert"/>
                </a:rPr>
                <a:t>Δ</a:t>
              </a:r>
              <a:r>
                <a:rPr baseline="-25000">
                  <a:latin typeface="Roobert"/>
                  <a:ea typeface="Roobert"/>
                  <a:cs typeface="Roobert"/>
                </a:rPr>
                <a:t>SO</a:t>
              </a:r>
              <a:endParaRPr>
                <a:latin typeface="Roobert"/>
                <a:cs typeface="Roober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44385368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Physics case</a:t>
            </a:r>
            <a:endParaRPr/>
          </a:p>
        </p:txBody>
      </p:sp>
      <p:sp>
        <p:nvSpPr>
          <p:cNvPr id="1740643087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EuNPC 2025 - Caen</a:t>
            </a:r>
            <a:endParaRPr/>
          </a:p>
        </p:txBody>
      </p:sp>
      <p:sp>
        <p:nvSpPr>
          <p:cNvPr id="1461793733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SO splitting in 20O</a:t>
            </a:r>
            <a:endParaRPr/>
          </a:p>
        </p:txBody>
      </p:sp>
      <p:sp>
        <p:nvSpPr>
          <p:cNvPr id="1279003291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91AB2129-8638-D61B-A3BB-8B364A1A1080}" type="slidenum">
              <a:rPr lang="en-US"/>
              <a:t/>
            </a:fld>
            <a:endParaRPr lang="en-US"/>
          </a:p>
        </p:txBody>
      </p:sp>
      <p:sp>
        <p:nvSpPr>
          <p:cNvPr id="1646130844" name="Text Placeholder 2"/>
          <p:cNvSpPr>
            <a:spLocks noGrp="1"/>
          </p:cNvSpPr>
          <p:nvPr>
            <p:ph type="body" idx="1"/>
          </p:nvPr>
        </p:nvSpPr>
        <p:spPr bwMode="auto">
          <a:xfrm flipH="0" flipV="0">
            <a:off x="838197" y="1438086"/>
            <a:ext cx="10515600" cy="4697130"/>
          </a:xfrm>
          <a:prstGeom prst="rect">
            <a:avLst/>
          </a:prstGeom>
        </p:spPr>
        <p:txBody>
          <a:bodyPr/>
          <a:lstStyle>
            <a:lvl1pPr>
              <a:buFont typeface="Arial"/>
              <a:buChar char="•"/>
              <a:defRPr lang="en-GB" sz="2400">
                <a:latin typeface="Roobert"/>
                <a:ea typeface="Roobert"/>
                <a:cs typeface="Roobert"/>
              </a:defRPr>
            </a:lvl1pPr>
            <a:lvl2pPr>
              <a:buFont typeface="Arial"/>
              <a:buChar char="•"/>
              <a:defRPr lang="en-GB" sz="2000">
                <a:latin typeface="Roobert"/>
                <a:ea typeface="Roobert"/>
                <a:cs typeface="Roobert"/>
              </a:defRPr>
            </a:lvl2pPr>
            <a:lvl3pPr>
              <a:buFont typeface="Arial"/>
              <a:buChar char="•"/>
              <a:defRPr lang="en-GB" sz="1800">
                <a:latin typeface="Roobert"/>
                <a:ea typeface="Roobert"/>
                <a:cs typeface="Roobert"/>
              </a:defRPr>
            </a:lvl3pPr>
            <a:lvl4pPr>
              <a:buFont typeface="Arial"/>
              <a:buChar char="•"/>
              <a:defRPr lang="en-GB" sz="1600">
                <a:latin typeface="Roobert"/>
                <a:ea typeface="Roobert"/>
                <a:cs typeface="Roobert"/>
              </a:defRPr>
            </a:lvl4pPr>
            <a:lvl5pPr>
              <a:buFont typeface="Arial"/>
              <a:buChar char="•"/>
              <a:defRPr lang="en-GB" sz="1400">
                <a:latin typeface="Roobert"/>
                <a:ea typeface="Roobert"/>
                <a:cs typeface="Roobert"/>
              </a:defRPr>
            </a:lvl5pPr>
          </a:lstStyle>
          <a:p>
            <a:pPr marL="0" indent="0">
              <a:buFont typeface="Arial"/>
              <a:buNone/>
              <a:defRPr/>
            </a:pPr>
            <a:r>
              <a:rPr b="0"/>
              <a:t>E796 to measure </a:t>
            </a:r>
            <a:r>
              <a:rPr b="1"/>
              <a:t>transfer</a:t>
            </a:r>
            <a:r>
              <a:rPr b="0"/>
              <a:t> reactions probing single-particle occupancies</a:t>
            </a:r>
            <a:r>
              <a:rPr b="0"/>
              <a:t> in </a:t>
            </a:r>
            <a:r>
              <a:rPr b="0" baseline="30000"/>
              <a:t>20</a:t>
            </a:r>
            <a:r>
              <a:rPr b="0"/>
              <a:t>O.</a:t>
            </a:r>
            <a:endParaRPr b="0"/>
          </a:p>
          <a:p>
            <a:pPr marL="349965" marR="0" indent="-349965" algn="l" defTabSz="914400" rtl="0">
              <a:lnSpc>
                <a:spcPct val="90000"/>
              </a:lnSpc>
              <a:spcBef>
                <a:spcPts val="998"/>
              </a:spcBef>
              <a:spcAft>
                <a:spcPts val="0"/>
              </a:spcAft>
              <a:buFont typeface="Arial"/>
              <a:buAutoNum type="arabicPeriod" startAt="2"/>
              <a:defRPr/>
            </a:pPr>
            <a:r>
              <a:rPr b="0" strike="noStrike" cap="none" spc="0"/>
              <a:t>Neutron removal </a:t>
            </a:r>
            <a:r>
              <a:rPr b="0" strike="noStrike" cap="none" spc="0" baseline="30000"/>
              <a:t>20</a:t>
            </a:r>
            <a:r>
              <a:rPr b="0" strike="noStrike" cap="none" spc="0"/>
              <a:t>O(d,t)</a:t>
            </a:r>
            <a:r>
              <a:rPr b="0" strike="noStrike" cap="none" spc="0" baseline="30000"/>
              <a:t>19</a:t>
            </a:r>
            <a:r>
              <a:rPr b="0" strike="noStrike" cap="none" spc="0"/>
              <a:t>O to extract </a:t>
            </a:r>
            <a:r>
              <a:rPr b="1" strike="noStrike" cap="none" spc="0"/>
              <a:t>N = 6 SO gap</a:t>
            </a:r>
            <a:endParaRPr b="0" strike="noStrike" cap="none" spc="0"/>
          </a:p>
          <a:p>
            <a:pPr marL="349965" marR="0" indent="-349965" algn="r" defTabSz="914400" rtl="0">
              <a:lnSpc>
                <a:spcPct val="90000"/>
              </a:lnSpc>
              <a:spcBef>
                <a:spcPts val="998"/>
              </a:spcBef>
              <a:spcAft>
                <a:spcPts val="0"/>
              </a:spcAft>
              <a:buFont typeface="Arial"/>
              <a:buAutoNum type="arabicPeriod" startAt="2"/>
              <a:defRPr/>
            </a:pPr>
            <a:endParaRPr b="0" strike="noStrike" cap="none" spc="0"/>
          </a:p>
        </p:txBody>
      </p:sp>
      <p:sp>
        <p:nvSpPr>
          <p:cNvPr id="553869561" name=""/>
          <p:cNvSpPr txBox="1"/>
          <p:nvPr/>
        </p:nvSpPr>
        <p:spPr bwMode="auto">
          <a:xfrm rot="0" flipH="0" flipV="0">
            <a:off x="1586831" y="5793475"/>
            <a:ext cx="2896314" cy="30515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sz="1400" i="1">
                <a:latin typeface="Roobert"/>
                <a:ea typeface="Roobert"/>
                <a:cs typeface="Roobert"/>
              </a:rPr>
              <a:t>Reanalyis of previous data</a:t>
            </a:r>
            <a:endParaRPr sz="1400" i="1">
              <a:latin typeface="Roobert"/>
              <a:cs typeface="Roobert"/>
            </a:endParaRPr>
          </a:p>
        </p:txBody>
      </p:sp>
      <p:sp>
        <p:nvSpPr>
          <p:cNvPr id="928129327" name=""/>
          <p:cNvSpPr txBox="1"/>
          <p:nvPr/>
        </p:nvSpPr>
        <p:spPr bwMode="auto">
          <a:xfrm rot="0" flipH="0" flipV="0">
            <a:off x="5863373" y="5556117"/>
            <a:ext cx="2307263" cy="30515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sz="1400" i="1">
                <a:latin typeface="Roobert"/>
                <a:ea typeface="Roobert"/>
                <a:cs typeface="Roobert"/>
              </a:rPr>
              <a:t>IPSM of </a:t>
            </a:r>
            <a:r>
              <a:rPr sz="1400" b="1" i="1" baseline="30000">
                <a:latin typeface="Roobert"/>
                <a:ea typeface="Roobert"/>
                <a:cs typeface="Roobert"/>
              </a:rPr>
              <a:t>20</a:t>
            </a:r>
            <a:r>
              <a:rPr sz="1400" b="1" i="1">
                <a:latin typeface="Roobert"/>
                <a:ea typeface="Roobert"/>
                <a:cs typeface="Roobert"/>
              </a:rPr>
              <a:t>O</a:t>
            </a:r>
            <a:endParaRPr sz="1400" b="1" i="1">
              <a:latin typeface="Roobert"/>
              <a:cs typeface="Roobert"/>
            </a:endParaRPr>
          </a:p>
        </p:txBody>
      </p:sp>
      <p:grpSp>
        <p:nvGrpSpPr>
          <p:cNvPr id="1911562288" name=""/>
          <p:cNvGrpSpPr/>
          <p:nvPr/>
        </p:nvGrpSpPr>
        <p:grpSpPr bwMode="auto">
          <a:xfrm>
            <a:off x="5034964" y="2801339"/>
            <a:ext cx="3738170" cy="2754777"/>
            <a:chOff x="0" y="0"/>
            <a:chExt cx="3738170" cy="2754777"/>
          </a:xfrm>
        </p:grpSpPr>
        <p:grpSp>
          <p:nvGrpSpPr>
            <p:cNvPr id="346679860" name=""/>
            <p:cNvGrpSpPr/>
            <p:nvPr/>
          </p:nvGrpSpPr>
          <p:grpSpPr bwMode="auto">
            <a:xfrm>
              <a:off x="0" y="0"/>
              <a:ext cx="3738170" cy="2754777"/>
              <a:chOff x="0" y="0"/>
              <a:chExt cx="3738170" cy="2754777"/>
            </a:xfrm>
          </p:grpSpPr>
          <p:sp>
            <p:nvSpPr>
              <p:cNvPr id="1112435679" name=""/>
              <p:cNvSpPr/>
              <p:nvPr/>
            </p:nvSpPr>
            <p:spPr bwMode="auto">
              <a:xfrm rot="0" flipH="0" flipV="0">
                <a:off x="27663" y="0"/>
                <a:ext cx="3710507" cy="2754778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  <p:cxnSp>
            <p:nvCxnSpPr>
              <p:cNvPr id="1869779713" name=""/>
              <p:cNvCxnSpPr/>
              <p:nvPr/>
            </p:nvCxnSpPr>
            <p:spPr bwMode="auto">
              <a:xfrm rot="0" flipH="0" flipV="1">
                <a:off x="581847" y="2539997"/>
                <a:ext cx="1064557" cy="0"/>
              </a:xfrm>
              <a:prstGeom prst="line">
                <a:avLst/>
              </a:prstGeom>
              <a:ln w="25399" cap="flat" cmpd="sng" algn="ctr">
                <a:solidFill>
                  <a:schemeClr val="tx1"/>
                </a:solidFill>
                <a:prstDash val="solid"/>
                <a:miter lim="800000"/>
              </a:ln>
            </p:spPr>
            <p:style>
              <a:lnRef idx="1">
                <a:schemeClr val="accent1">
                  <a:shade val="50000"/>
                </a:schemeClr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3298178" name=""/>
              <p:cNvCxnSpPr/>
              <p:nvPr/>
            </p:nvCxnSpPr>
            <p:spPr bwMode="auto">
              <a:xfrm rot="0" flipH="0" flipV="1">
                <a:off x="581847" y="1889577"/>
                <a:ext cx="1064557" cy="0"/>
              </a:xfrm>
              <a:prstGeom prst="line">
                <a:avLst/>
              </a:prstGeom>
              <a:ln w="25399" cap="flat" cmpd="sng" algn="ctr">
                <a:solidFill>
                  <a:schemeClr val="tx1"/>
                </a:solidFill>
                <a:prstDash val="solid"/>
                <a:miter lim="800000"/>
              </a:ln>
            </p:spPr>
            <p:style>
              <a:lnRef idx="1">
                <a:schemeClr val="accent1">
                  <a:shade val="50000"/>
                </a:schemeClr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402526" name=""/>
              <p:cNvCxnSpPr/>
              <p:nvPr/>
            </p:nvCxnSpPr>
            <p:spPr bwMode="auto">
              <a:xfrm rot="0" flipH="0" flipV="1">
                <a:off x="581847" y="1329283"/>
                <a:ext cx="1064557" cy="0"/>
              </a:xfrm>
              <a:prstGeom prst="line">
                <a:avLst/>
              </a:prstGeom>
              <a:ln w="25399" cap="flat" cmpd="sng" algn="ctr">
                <a:solidFill>
                  <a:schemeClr val="tx1"/>
                </a:solidFill>
                <a:prstDash val="solid"/>
                <a:miter lim="800000"/>
              </a:ln>
            </p:spPr>
            <p:style>
              <a:lnRef idx="1">
                <a:schemeClr val="accent1">
                  <a:shade val="50000"/>
                </a:schemeClr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3690683" name=""/>
              <p:cNvCxnSpPr/>
              <p:nvPr/>
            </p:nvCxnSpPr>
            <p:spPr bwMode="auto">
              <a:xfrm rot="0" flipH="0" flipV="1">
                <a:off x="581847" y="563547"/>
                <a:ext cx="1064557" cy="0"/>
              </a:xfrm>
              <a:prstGeom prst="line">
                <a:avLst/>
              </a:prstGeom>
              <a:ln w="25399" cap="flat" cmpd="sng" algn="ctr">
                <a:solidFill>
                  <a:schemeClr val="tx1"/>
                </a:solidFill>
                <a:prstDash val="solid"/>
                <a:miter lim="800000"/>
              </a:ln>
            </p:spPr>
            <p:style>
              <a:lnRef idx="1">
                <a:schemeClr val="accent1">
                  <a:shade val="50000"/>
                </a:schemeClr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5878716" name=""/>
              <p:cNvCxnSpPr/>
              <p:nvPr/>
            </p:nvCxnSpPr>
            <p:spPr bwMode="auto">
              <a:xfrm rot="0" flipH="0" flipV="1">
                <a:off x="581847" y="225983"/>
                <a:ext cx="1064557" cy="0"/>
              </a:xfrm>
              <a:prstGeom prst="line">
                <a:avLst/>
              </a:prstGeom>
              <a:ln w="25399" cap="flat" cmpd="sng" algn="ctr">
                <a:solidFill>
                  <a:schemeClr val="tx1"/>
                </a:solidFill>
                <a:prstDash val="solid"/>
                <a:miter lim="800000"/>
              </a:ln>
            </p:spPr>
            <p:style>
              <a:lnRef idx="1">
                <a:schemeClr val="accent1">
                  <a:shade val="50000"/>
                </a:schemeClr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8960834" name=""/>
              <p:cNvCxnSpPr/>
              <p:nvPr/>
            </p:nvCxnSpPr>
            <p:spPr bwMode="auto">
              <a:xfrm rot="0" flipH="0" flipV="1">
                <a:off x="2398134" y="563547"/>
                <a:ext cx="1064557" cy="0"/>
              </a:xfrm>
              <a:prstGeom prst="line">
                <a:avLst/>
              </a:prstGeom>
              <a:ln w="25399" cap="flat" cmpd="sng" algn="ctr">
                <a:solidFill>
                  <a:schemeClr val="tx1"/>
                </a:solidFill>
                <a:prstDash val="solid"/>
                <a:miter lim="800000"/>
              </a:ln>
            </p:spPr>
            <p:style>
              <a:lnRef idx="1">
                <a:schemeClr val="accent1">
                  <a:shade val="50000"/>
                </a:schemeClr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724123" name=""/>
              <p:cNvCxnSpPr/>
              <p:nvPr/>
            </p:nvCxnSpPr>
            <p:spPr bwMode="auto">
              <a:xfrm rot="0" flipH="0" flipV="1">
                <a:off x="2398134" y="225983"/>
                <a:ext cx="1064557" cy="0"/>
              </a:xfrm>
              <a:prstGeom prst="line">
                <a:avLst/>
              </a:prstGeom>
              <a:ln w="25399" cap="flat" cmpd="sng" algn="ctr">
                <a:solidFill>
                  <a:schemeClr val="tx1"/>
                </a:solidFill>
                <a:prstDash val="solid"/>
                <a:miter lim="800000"/>
              </a:ln>
            </p:spPr>
            <p:style>
              <a:lnRef idx="1">
                <a:schemeClr val="accent1">
                  <a:shade val="50000"/>
                </a:schemeClr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02287432" name=""/>
              <p:cNvSpPr txBox="1"/>
              <p:nvPr/>
            </p:nvSpPr>
            <p:spPr bwMode="auto">
              <a:xfrm rot="0" flipH="0" flipV="0">
                <a:off x="24783" y="2363107"/>
                <a:ext cx="629620" cy="335639"/>
              </a:xfrm>
              <a:prstGeom prst="rect">
                <a:avLst/>
              </a:prstGeom>
              <a:noFill/>
            </p:spPr>
            <p:txBody>
              <a:bodyPr vertOverflow="overflow" horzOverflow="overflow" vert="horz" wrap="square" lIns="91440" tIns="45720" rIns="91440" bIns="45720" numCol="1" spcCol="0" rtlCol="0" fromWordArt="0" anchor="t" anchorCtr="0" forceAA="0" upright="0" compatLnSpc="0">
                <a:spAutoFit/>
              </a:bodyPr>
              <a:p>
                <a:pPr>
                  <a:defRPr/>
                </a:pPr>
                <a:r>
                  <a:rPr sz="1600" b="0">
                    <a:latin typeface="Roobert"/>
                    <a:ea typeface="Roobert"/>
                    <a:cs typeface="Roobert"/>
                  </a:rPr>
                  <a:t>0s</a:t>
                </a:r>
                <a:r>
                  <a:rPr sz="1600" b="0" baseline="-25000">
                    <a:latin typeface="Roobert"/>
                    <a:ea typeface="Roobert"/>
                    <a:cs typeface="Roobert"/>
                  </a:rPr>
                  <a:t>1/2</a:t>
                </a:r>
                <a:endParaRPr sz="1600" b="0" baseline="-25000">
                  <a:latin typeface="Roobert"/>
                  <a:cs typeface="Roobert"/>
                </a:endParaRPr>
              </a:p>
            </p:txBody>
          </p:sp>
          <p:sp>
            <p:nvSpPr>
              <p:cNvPr id="1145674471" name=""/>
              <p:cNvSpPr txBox="1"/>
              <p:nvPr/>
            </p:nvSpPr>
            <p:spPr bwMode="auto">
              <a:xfrm rot="0" flipH="0" flipV="0">
                <a:off x="27663" y="1721757"/>
                <a:ext cx="680631" cy="335639"/>
              </a:xfrm>
              <a:prstGeom prst="rect">
                <a:avLst/>
              </a:prstGeom>
              <a:noFill/>
            </p:spPr>
            <p:txBody>
              <a:bodyPr vertOverflow="overflow" horzOverflow="overflow" vert="horz" wrap="square" lIns="91440" tIns="45720" rIns="91440" bIns="45720" numCol="1" spcCol="0" rtlCol="0" fromWordArt="0" anchor="t" anchorCtr="0" forceAA="0" upright="0" compatLnSpc="0">
                <a:spAutoFit/>
              </a:bodyPr>
              <a:p>
                <a:pPr>
                  <a:defRPr/>
                </a:pPr>
                <a:r>
                  <a:rPr sz="1600" b="0">
                    <a:latin typeface="Roobert"/>
                    <a:ea typeface="Roobert"/>
                    <a:cs typeface="Roobert"/>
                  </a:rPr>
                  <a:t>0p</a:t>
                </a:r>
                <a:r>
                  <a:rPr sz="1600" b="0" baseline="-25000">
                    <a:latin typeface="Roobert"/>
                    <a:ea typeface="Roobert"/>
                    <a:cs typeface="Roobert"/>
                  </a:rPr>
                  <a:t>3/2</a:t>
                </a:r>
                <a:endParaRPr sz="1600" b="0" baseline="-25000">
                  <a:latin typeface="Roobert"/>
                  <a:cs typeface="Roobert"/>
                </a:endParaRPr>
              </a:p>
            </p:txBody>
          </p:sp>
          <p:sp>
            <p:nvSpPr>
              <p:cNvPr id="1057252721" name=""/>
              <p:cNvSpPr txBox="1"/>
              <p:nvPr/>
            </p:nvSpPr>
            <p:spPr bwMode="auto">
              <a:xfrm rot="0" flipH="0" flipV="0">
                <a:off x="24783" y="1161463"/>
                <a:ext cx="681711" cy="335639"/>
              </a:xfrm>
              <a:prstGeom prst="rect">
                <a:avLst/>
              </a:prstGeom>
              <a:noFill/>
            </p:spPr>
            <p:txBody>
              <a:bodyPr vertOverflow="overflow" horzOverflow="overflow" vert="horz" wrap="square" lIns="91440" tIns="45720" rIns="91440" bIns="45720" numCol="1" spcCol="0" rtlCol="0" fromWordArt="0" anchor="t" anchorCtr="0" forceAA="0" upright="0" compatLnSpc="0">
                <a:spAutoFit/>
              </a:bodyPr>
              <a:p>
                <a:pPr>
                  <a:defRPr/>
                </a:pPr>
                <a:r>
                  <a:rPr sz="1600" b="0">
                    <a:latin typeface="Roobert"/>
                    <a:ea typeface="Roobert"/>
                    <a:cs typeface="Roobert"/>
                  </a:rPr>
                  <a:t>0p</a:t>
                </a:r>
                <a:r>
                  <a:rPr sz="1600" b="0" baseline="-25000">
                    <a:latin typeface="Roobert"/>
                    <a:ea typeface="Roobert"/>
                    <a:cs typeface="Roobert"/>
                  </a:rPr>
                  <a:t>1/2</a:t>
                </a:r>
                <a:endParaRPr sz="1600" b="0" baseline="-25000">
                  <a:latin typeface="Roobert"/>
                  <a:cs typeface="Roobert"/>
                </a:endParaRPr>
              </a:p>
            </p:txBody>
          </p:sp>
          <p:sp>
            <p:nvSpPr>
              <p:cNvPr id="30768875" name=""/>
              <p:cNvSpPr txBox="1"/>
              <p:nvPr/>
            </p:nvSpPr>
            <p:spPr bwMode="auto">
              <a:xfrm rot="0" flipH="0" flipV="0">
                <a:off x="0" y="395727"/>
                <a:ext cx="682431" cy="335639"/>
              </a:xfrm>
              <a:prstGeom prst="rect">
                <a:avLst/>
              </a:prstGeom>
              <a:noFill/>
            </p:spPr>
            <p:txBody>
              <a:bodyPr vertOverflow="overflow" horzOverflow="overflow" vert="horz" wrap="square" lIns="91440" tIns="45720" rIns="91440" bIns="45720" numCol="1" spcCol="0" rtlCol="0" fromWordArt="0" anchor="t" anchorCtr="0" forceAA="0" upright="0" compatLnSpc="0">
                <a:spAutoFit/>
              </a:bodyPr>
              <a:p>
                <a:pPr>
                  <a:defRPr/>
                </a:pPr>
                <a:r>
                  <a:rPr sz="1600" b="0">
                    <a:latin typeface="Roobert"/>
                    <a:ea typeface="Roobert"/>
                    <a:cs typeface="Roobert"/>
                  </a:rPr>
                  <a:t>0d</a:t>
                </a:r>
                <a:r>
                  <a:rPr sz="1600" b="0" baseline="-25000">
                    <a:latin typeface="Roobert"/>
                    <a:ea typeface="Roobert"/>
                    <a:cs typeface="Roobert"/>
                  </a:rPr>
                  <a:t>5/2</a:t>
                </a:r>
                <a:endParaRPr sz="1600" b="0" baseline="-25000">
                  <a:latin typeface="Roobert"/>
                  <a:cs typeface="Roobert"/>
                </a:endParaRPr>
              </a:p>
            </p:txBody>
          </p:sp>
          <p:sp>
            <p:nvSpPr>
              <p:cNvPr id="2044311670" name=""/>
              <p:cNvSpPr txBox="1"/>
              <p:nvPr/>
            </p:nvSpPr>
            <p:spPr bwMode="auto">
              <a:xfrm rot="0" flipH="0" flipV="0">
                <a:off x="24783" y="58163"/>
                <a:ext cx="686391" cy="335639"/>
              </a:xfrm>
              <a:prstGeom prst="rect">
                <a:avLst/>
              </a:prstGeom>
              <a:noFill/>
            </p:spPr>
            <p:txBody>
              <a:bodyPr vertOverflow="overflow" horzOverflow="overflow" vert="horz" wrap="square" lIns="91440" tIns="45720" rIns="91440" bIns="45720" numCol="1" spcCol="0" rtlCol="0" fromWordArt="0" anchor="t" anchorCtr="0" forceAA="0" upright="0" compatLnSpc="0">
                <a:spAutoFit/>
              </a:bodyPr>
              <a:p>
                <a:pPr>
                  <a:defRPr/>
                </a:pPr>
                <a:r>
                  <a:rPr sz="1600" b="0">
                    <a:latin typeface="Roobert"/>
                    <a:cs typeface="Roobert"/>
                  </a:rPr>
                  <a:t>1s</a:t>
                </a:r>
                <a:r>
                  <a:rPr sz="1600" b="0" baseline="-25000">
                    <a:latin typeface="Roobert"/>
                    <a:cs typeface="Roobert"/>
                  </a:rPr>
                  <a:t>1/2</a:t>
                </a:r>
                <a:endParaRPr sz="1600" b="0" baseline="-25000">
                  <a:latin typeface="Roobert"/>
                  <a:cs typeface="Roobert"/>
                </a:endParaRPr>
              </a:p>
            </p:txBody>
          </p:sp>
          <p:sp>
            <p:nvSpPr>
              <p:cNvPr id="1807479101" name=""/>
              <p:cNvSpPr/>
              <p:nvPr/>
            </p:nvSpPr>
            <p:spPr bwMode="auto">
              <a:xfrm rot="0" flipH="0" flipV="0">
                <a:off x="2500857" y="479637"/>
                <a:ext cx="158748" cy="167818"/>
              </a:xfrm>
              <a:prstGeom prst="ellipse">
                <a:avLst/>
              </a:prstGeom>
              <a:solidFill>
                <a:srgbClr val="00B0F0"/>
              </a:solidFill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188659239" name=""/>
              <p:cNvSpPr/>
              <p:nvPr/>
            </p:nvSpPr>
            <p:spPr bwMode="auto">
              <a:xfrm rot="0" flipH="0" flipV="0">
                <a:off x="2724973" y="479637"/>
                <a:ext cx="158748" cy="167818"/>
              </a:xfrm>
              <a:prstGeom prst="ellipse">
                <a:avLst/>
              </a:prstGeom>
              <a:solidFill>
                <a:srgbClr val="00B0F0"/>
              </a:solidFill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1511810139" name=""/>
              <p:cNvSpPr/>
              <p:nvPr/>
            </p:nvSpPr>
            <p:spPr bwMode="auto">
              <a:xfrm rot="0" flipH="0" flipV="0">
                <a:off x="2961768" y="479637"/>
                <a:ext cx="158748" cy="167818"/>
              </a:xfrm>
              <a:prstGeom prst="ellipse">
                <a:avLst/>
              </a:prstGeom>
              <a:solidFill>
                <a:srgbClr val="00B0F0"/>
              </a:solidFill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1667660520" name=""/>
              <p:cNvSpPr/>
              <p:nvPr/>
            </p:nvSpPr>
            <p:spPr bwMode="auto">
              <a:xfrm rot="0" flipH="0" flipV="0">
                <a:off x="3199890" y="479637"/>
                <a:ext cx="158748" cy="167818"/>
              </a:xfrm>
              <a:prstGeom prst="ellipse">
                <a:avLst/>
              </a:prstGeom>
              <a:solidFill>
                <a:srgbClr val="00B0F0"/>
              </a:solidFill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1387998806" name=""/>
              <p:cNvSpPr/>
              <p:nvPr/>
            </p:nvSpPr>
            <p:spPr bwMode="auto">
              <a:xfrm rot="0" flipH="0" flipV="0">
                <a:off x="821629" y="2447019"/>
                <a:ext cx="158748" cy="167818"/>
              </a:xfrm>
              <a:prstGeom prst="ellipse">
                <a:avLst/>
              </a:prstGeom>
              <a:solidFill>
                <a:srgbClr val="FA5555"/>
              </a:solidFill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42142337" name=""/>
              <p:cNvSpPr/>
              <p:nvPr/>
            </p:nvSpPr>
            <p:spPr bwMode="auto">
              <a:xfrm rot="0" flipH="0" flipV="0">
                <a:off x="1114128" y="2456088"/>
                <a:ext cx="158748" cy="167818"/>
              </a:xfrm>
              <a:prstGeom prst="ellipse">
                <a:avLst/>
              </a:prstGeom>
              <a:solidFill>
                <a:srgbClr val="FA5555"/>
              </a:solidFill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208908477" name=""/>
              <p:cNvSpPr/>
              <p:nvPr/>
            </p:nvSpPr>
            <p:spPr bwMode="auto">
              <a:xfrm rot="0" flipH="0" flipV="0">
                <a:off x="662880" y="1805667"/>
                <a:ext cx="158748" cy="167818"/>
              </a:xfrm>
              <a:prstGeom prst="ellipse">
                <a:avLst/>
              </a:prstGeom>
              <a:solidFill>
                <a:srgbClr val="FA5555"/>
              </a:solidFill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p>
                <a:pPr>
                  <a:defRPr/>
                </a:pPr>
                <a:endParaRPr/>
              </a:p>
            </p:txBody>
          </p:sp>
          <p:sp>
            <p:nvSpPr>
              <p:cNvPr id="229388470" name=""/>
              <p:cNvSpPr/>
              <p:nvPr/>
            </p:nvSpPr>
            <p:spPr bwMode="auto">
              <a:xfrm rot="0" flipH="0" flipV="0">
                <a:off x="901004" y="1805667"/>
                <a:ext cx="158748" cy="167818"/>
              </a:xfrm>
              <a:prstGeom prst="ellipse">
                <a:avLst/>
              </a:prstGeom>
              <a:solidFill>
                <a:srgbClr val="FA5555"/>
              </a:solidFill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428750336" name=""/>
              <p:cNvSpPr/>
              <p:nvPr/>
            </p:nvSpPr>
            <p:spPr bwMode="auto">
              <a:xfrm rot="0" flipH="0" flipV="0">
                <a:off x="1114128" y="1805667"/>
                <a:ext cx="158748" cy="167818"/>
              </a:xfrm>
              <a:prstGeom prst="ellipse">
                <a:avLst/>
              </a:prstGeom>
              <a:solidFill>
                <a:srgbClr val="FA5555"/>
              </a:solidFill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1305338976" name=""/>
              <p:cNvSpPr/>
              <p:nvPr/>
            </p:nvSpPr>
            <p:spPr bwMode="auto">
              <a:xfrm rot="0" flipH="0" flipV="0">
                <a:off x="1338407" y="1805667"/>
                <a:ext cx="158748" cy="167818"/>
              </a:xfrm>
              <a:prstGeom prst="ellipse">
                <a:avLst/>
              </a:prstGeom>
              <a:solidFill>
                <a:srgbClr val="FA5555"/>
              </a:solidFill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761822515" name=""/>
              <p:cNvSpPr/>
              <p:nvPr/>
            </p:nvSpPr>
            <p:spPr bwMode="auto">
              <a:xfrm rot="0" flipH="0" flipV="0">
                <a:off x="821629" y="1245375"/>
                <a:ext cx="158748" cy="167818"/>
              </a:xfrm>
              <a:prstGeom prst="ellipse">
                <a:avLst/>
              </a:prstGeom>
              <a:solidFill>
                <a:srgbClr val="FA5555"/>
              </a:solidFill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1694487405" name=""/>
              <p:cNvSpPr/>
              <p:nvPr/>
            </p:nvSpPr>
            <p:spPr bwMode="auto">
              <a:xfrm rot="0" flipH="0" flipV="0">
                <a:off x="1114128" y="1245375"/>
                <a:ext cx="158748" cy="167818"/>
              </a:xfrm>
              <a:prstGeom prst="ellipse">
                <a:avLst/>
              </a:prstGeom>
              <a:solidFill>
                <a:srgbClr val="FA5555"/>
              </a:solidFill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  <p:cxnSp>
            <p:nvCxnSpPr>
              <p:cNvPr id="769424720" name=""/>
              <p:cNvCxnSpPr/>
              <p:nvPr/>
            </p:nvCxnSpPr>
            <p:spPr bwMode="auto">
              <a:xfrm rot="0" flipH="0" flipV="1">
                <a:off x="2398134" y="1329283"/>
                <a:ext cx="1064557" cy="0"/>
              </a:xfrm>
              <a:prstGeom prst="line">
                <a:avLst/>
              </a:prstGeom>
              <a:ln w="25399" cap="flat" cmpd="sng" algn="ctr">
                <a:solidFill>
                  <a:schemeClr val="tx1"/>
                </a:solidFill>
                <a:prstDash val="solid"/>
                <a:miter lim="800000"/>
              </a:ln>
            </p:spPr>
            <p:style>
              <a:lnRef idx="1">
                <a:schemeClr val="accent1">
                  <a:shade val="50000"/>
                </a:schemeClr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68863950" name=""/>
              <p:cNvSpPr/>
              <p:nvPr/>
            </p:nvSpPr>
            <p:spPr bwMode="auto">
              <a:xfrm rot="0" flipH="0" flipV="0">
                <a:off x="2637916" y="1245375"/>
                <a:ext cx="158748" cy="167818"/>
              </a:xfrm>
              <a:prstGeom prst="ellipse">
                <a:avLst/>
              </a:prstGeom>
              <a:solidFill>
                <a:srgbClr val="00B0F0"/>
              </a:solidFill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182793829" name=""/>
              <p:cNvSpPr/>
              <p:nvPr/>
            </p:nvSpPr>
            <p:spPr bwMode="auto">
              <a:xfrm rot="0" flipH="0" flipV="0">
                <a:off x="2930413" y="1245375"/>
                <a:ext cx="158748" cy="167818"/>
              </a:xfrm>
              <a:prstGeom prst="ellipse">
                <a:avLst/>
              </a:prstGeom>
              <a:solidFill>
                <a:srgbClr val="00B0F0"/>
              </a:solidFill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  <p:cxnSp>
            <p:nvCxnSpPr>
              <p:cNvPr id="503983626" name=""/>
              <p:cNvCxnSpPr/>
              <p:nvPr/>
            </p:nvCxnSpPr>
            <p:spPr bwMode="auto">
              <a:xfrm rot="0" flipH="0" flipV="1">
                <a:off x="2379111" y="1889577"/>
                <a:ext cx="1064557" cy="0"/>
              </a:xfrm>
              <a:prstGeom prst="line">
                <a:avLst/>
              </a:prstGeom>
              <a:ln w="25399" cap="flat" cmpd="sng" algn="ctr">
                <a:solidFill>
                  <a:schemeClr val="tx1"/>
                </a:solidFill>
                <a:prstDash val="solid"/>
                <a:miter lim="800000"/>
              </a:ln>
            </p:spPr>
            <p:style>
              <a:lnRef idx="1">
                <a:schemeClr val="accent1">
                  <a:shade val="50000"/>
                </a:schemeClr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7021367" name=""/>
              <p:cNvSpPr/>
              <p:nvPr/>
            </p:nvSpPr>
            <p:spPr bwMode="auto">
              <a:xfrm rot="0" flipH="0" flipV="0">
                <a:off x="2460144" y="1805666"/>
                <a:ext cx="158748" cy="167818"/>
              </a:xfrm>
              <a:prstGeom prst="ellipse">
                <a:avLst/>
              </a:prstGeom>
              <a:solidFill>
                <a:srgbClr val="00B0F0"/>
              </a:solidFill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/>
              <a:p>
                <a:pPr>
                  <a:defRPr/>
                </a:pPr>
                <a:endParaRPr/>
              </a:p>
            </p:txBody>
          </p:sp>
          <p:sp>
            <p:nvSpPr>
              <p:cNvPr id="1551821998" name=""/>
              <p:cNvSpPr/>
              <p:nvPr/>
            </p:nvSpPr>
            <p:spPr bwMode="auto">
              <a:xfrm rot="0" flipH="0" flipV="0">
                <a:off x="2698268" y="1805666"/>
                <a:ext cx="158748" cy="167818"/>
              </a:xfrm>
              <a:prstGeom prst="ellipse">
                <a:avLst/>
              </a:prstGeom>
              <a:solidFill>
                <a:srgbClr val="00B0F0"/>
              </a:solidFill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918782169" name=""/>
              <p:cNvSpPr/>
              <p:nvPr/>
            </p:nvSpPr>
            <p:spPr bwMode="auto">
              <a:xfrm rot="0" flipH="0" flipV="0">
                <a:off x="2911389" y="1805666"/>
                <a:ext cx="158748" cy="167818"/>
              </a:xfrm>
              <a:prstGeom prst="ellipse">
                <a:avLst/>
              </a:prstGeom>
              <a:solidFill>
                <a:srgbClr val="00B0F0"/>
              </a:solidFill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223768326" name=""/>
              <p:cNvSpPr/>
              <p:nvPr/>
            </p:nvSpPr>
            <p:spPr bwMode="auto">
              <a:xfrm rot="0" flipH="0" flipV="0">
                <a:off x="3135672" y="1805666"/>
                <a:ext cx="158748" cy="167818"/>
              </a:xfrm>
              <a:prstGeom prst="ellipse">
                <a:avLst/>
              </a:prstGeom>
              <a:solidFill>
                <a:srgbClr val="00B0F0"/>
              </a:solidFill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  <p:cxnSp>
            <p:nvCxnSpPr>
              <p:cNvPr id="1394065169" name=""/>
              <p:cNvCxnSpPr/>
              <p:nvPr/>
            </p:nvCxnSpPr>
            <p:spPr bwMode="auto">
              <a:xfrm rot="0" flipH="0" flipV="1">
                <a:off x="2379111" y="2542717"/>
                <a:ext cx="1064557" cy="0"/>
              </a:xfrm>
              <a:prstGeom prst="line">
                <a:avLst/>
              </a:prstGeom>
              <a:ln w="25399" cap="flat" cmpd="sng" algn="ctr">
                <a:solidFill>
                  <a:schemeClr val="tx1"/>
                </a:solidFill>
                <a:prstDash val="solid"/>
                <a:miter lim="800000"/>
              </a:ln>
            </p:spPr>
            <p:style>
              <a:lnRef idx="1">
                <a:schemeClr val="accent1">
                  <a:shade val="50000"/>
                </a:schemeClr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2491459" name=""/>
              <p:cNvSpPr/>
              <p:nvPr/>
            </p:nvSpPr>
            <p:spPr bwMode="auto">
              <a:xfrm rot="0" flipH="0" flipV="0">
                <a:off x="2618893" y="2449739"/>
                <a:ext cx="158748" cy="167818"/>
              </a:xfrm>
              <a:prstGeom prst="ellipse">
                <a:avLst/>
              </a:prstGeom>
              <a:solidFill>
                <a:srgbClr val="00B0F0"/>
              </a:solidFill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  <p:sp>
            <p:nvSpPr>
              <p:cNvPr id="2096781371" name=""/>
              <p:cNvSpPr/>
              <p:nvPr/>
            </p:nvSpPr>
            <p:spPr bwMode="auto">
              <a:xfrm rot="0" flipH="0" flipV="0">
                <a:off x="2911389" y="2458809"/>
                <a:ext cx="158748" cy="167818"/>
              </a:xfrm>
              <a:prstGeom prst="ellipse">
                <a:avLst/>
              </a:prstGeom>
              <a:solidFill>
                <a:srgbClr val="00B0F0"/>
              </a:solidFill>
              <a:ln w="12700" cap="flat" cmpd="sng" algn="ctr">
                <a:noFill/>
                <a:prstDash val="solid"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sp>
        </p:grpSp>
        <p:sp>
          <p:nvSpPr>
            <p:cNvPr id="1764258306" name=""/>
            <p:cNvSpPr/>
            <p:nvPr/>
          </p:nvSpPr>
          <p:spPr bwMode="auto">
            <a:xfrm rot="10799989" flipH="0" flipV="0">
              <a:off x="2261254" y="1282725"/>
              <a:ext cx="101120" cy="681688"/>
            </a:xfrm>
            <a:prstGeom prst="rightBrace">
              <a:avLst>
                <a:gd name="adj1" fmla="val 105882"/>
                <a:gd name="adj2" fmla="val 49052"/>
              </a:avLst>
            </a:prstGeom>
            <a:ln w="28575" cap="flat" cmpd="sng" algn="ctr">
              <a:solidFill>
                <a:schemeClr val="tx1"/>
              </a:solidFill>
              <a:prstDash val="solid"/>
              <a:miter lim="800000"/>
            </a:ln>
          </p:spPr>
          <p:style>
            <a:lnRef idx="1">
              <a:schemeClr val="accent1">
                <a:shade val="50000"/>
              </a:schemeClr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/>
            <a:p>
              <a:pPr>
                <a:defRPr/>
              </a:pPr>
              <a:endParaRPr/>
            </a:p>
          </p:txBody>
        </p:sp>
        <p:sp>
          <p:nvSpPr>
            <p:cNvPr id="271880411" name=""/>
            <p:cNvSpPr txBox="1"/>
            <p:nvPr/>
          </p:nvSpPr>
          <p:spPr bwMode="auto">
            <a:xfrm rot="0" flipH="0" flipV="0">
              <a:off x="1787551" y="1439546"/>
              <a:ext cx="713305" cy="366120"/>
            </a:xfrm>
            <a:prstGeom prst="rect">
              <a:avLst/>
            </a:prstGeom>
            <a:noFill/>
          </p:spPr>
          <p:txBody>
            <a:bodyPr vertOverflow="overflow" horzOverflow="overflow" vert="horz" wrap="square" lIns="91440" tIns="45720" rIns="91440" bIns="45720" numCol="1" spcCol="0" rtlCol="0" fromWordArt="0" anchor="t" anchorCtr="0" forceAA="0" upright="0" compatLnSpc="0">
              <a:spAutoFit/>
            </a:bodyPr>
            <a:p>
              <a:pPr>
                <a:defRPr/>
              </a:pPr>
              <a:r>
                <a:rPr>
                  <a:latin typeface="Roobert"/>
                  <a:ea typeface="Roobert"/>
                  <a:cs typeface="Roobert"/>
                </a:rPr>
                <a:t>Δ</a:t>
              </a:r>
              <a:r>
                <a:rPr baseline="-25000">
                  <a:latin typeface="Roobert"/>
                  <a:ea typeface="Roobert"/>
                  <a:cs typeface="Roobert"/>
                </a:rPr>
                <a:t>SO</a:t>
              </a:r>
              <a:endParaRPr>
                <a:latin typeface="Roobert"/>
                <a:cs typeface="Roobert"/>
              </a:endParaRPr>
            </a:p>
          </p:txBody>
        </p:sp>
      </p:grpSp>
      <p:pic>
        <p:nvPicPr>
          <p:cNvPr id="206543373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838197" y="2718450"/>
            <a:ext cx="3936435" cy="3097951"/>
          </a:xfrm>
          <a:prstGeom prst="rect">
            <a:avLst/>
          </a:prstGeom>
        </p:spPr>
      </p:pic>
      <p:sp>
        <p:nvSpPr>
          <p:cNvPr id="116682133" name=""/>
          <p:cNvSpPr/>
          <p:nvPr/>
        </p:nvSpPr>
        <p:spPr bwMode="auto">
          <a:xfrm rot="0" flipH="0" flipV="0">
            <a:off x="8959811" y="2866225"/>
            <a:ext cx="2677782" cy="1096577"/>
          </a:xfrm>
          <a:prstGeom prst="flowChartAlternateProcess">
            <a:avLst/>
          </a:prstGeom>
          <a:solidFill>
            <a:srgbClr val="FFEEDD"/>
          </a:soli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/>
          <a:p>
            <a:pPr algn="ctr">
              <a:lnSpc>
                <a:spcPct val="100000"/>
              </a:lnSpc>
              <a:defRPr/>
            </a:pPr>
            <a:r>
              <a:rPr lang="en-GB" sz="2000" b="0" i="0" u="none" strike="noStrike" cap="none" spc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Would the gap decrease in </a:t>
            </a:r>
            <a:r>
              <a:rPr lang="en-GB" sz="2000" b="0" i="0" u="none" strike="noStrike" cap="none" spc="0" baseline="3000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20</a:t>
            </a:r>
            <a:r>
              <a:rPr lang="en-GB" sz="2000" b="0" i="0" u="none" strike="noStrike" cap="none" spc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O?</a:t>
            </a:r>
            <a:endParaRPr sz="2000" b="0" i="0" u="none" strike="noStrike" cap="none" spc="0">
              <a:solidFill>
                <a:schemeClr val="tx1"/>
              </a:solidFill>
              <a:latin typeface="Roobert"/>
              <a:cs typeface="Roobert"/>
            </a:endParaRPr>
          </a:p>
        </p:txBody>
      </p:sp>
      <p:sp>
        <p:nvSpPr>
          <p:cNvPr id="1966643680" name=""/>
          <p:cNvSpPr/>
          <p:nvPr/>
        </p:nvSpPr>
        <p:spPr bwMode="auto">
          <a:xfrm rot="0" flipH="0" flipV="0">
            <a:off x="8959810" y="4214531"/>
            <a:ext cx="2731698" cy="1072565"/>
          </a:xfrm>
          <a:prstGeom prst="flowChartAlternateProcess">
            <a:avLst/>
          </a:prstGeom>
          <a:solidFill>
            <a:srgbClr val="CCEBC5"/>
          </a:soli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/>
          <a:p>
            <a:pPr algn="ctr">
              <a:defRPr/>
            </a:pPr>
            <a:r>
              <a:rPr lang="en-GB" sz="2000" b="0" i="0" u="none" strike="noStrike" cap="none" spc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Can we extract magnitude of tensor force?</a:t>
            </a:r>
            <a:endParaRPr sz="2000" b="0" u="none" baseline="-25000">
              <a:solidFill>
                <a:schemeClr val="tx1"/>
              </a:solidFill>
              <a:latin typeface="Roobert"/>
              <a:cs typeface="Roobert"/>
            </a:endParaRPr>
          </a:p>
        </p:txBody>
      </p:sp>
      <p:sp>
        <p:nvSpPr>
          <p:cNvPr id="1113394964" name=""/>
          <p:cNvSpPr txBox="1"/>
          <p:nvPr/>
        </p:nvSpPr>
        <p:spPr bwMode="auto">
          <a:xfrm rot="0" flipH="0" flipV="0">
            <a:off x="7507262" y="4267425"/>
            <a:ext cx="822844" cy="30515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spAutoFit/>
          </a:bodyPr>
          <a:p>
            <a:pPr algn="ctr">
              <a:defRPr/>
            </a:pPr>
            <a:r>
              <a:rPr sz="1400">
                <a:latin typeface="Roobert"/>
                <a:ea typeface="Roobert"/>
                <a:cs typeface="Roobert"/>
              </a:rPr>
              <a:t>N = 6</a:t>
            </a:r>
            <a:endParaRPr sz="1400">
              <a:latin typeface="Roobert"/>
              <a:cs typeface="Roober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66163191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Experimental setup</a:t>
            </a:r>
            <a:endParaRPr/>
          </a:p>
        </p:txBody>
      </p:sp>
      <p:sp>
        <p:nvSpPr>
          <p:cNvPr id="1452882572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EuNPC 2025 - Caen</a:t>
            </a:r>
            <a:endParaRPr/>
          </a:p>
        </p:txBody>
      </p:sp>
      <p:sp>
        <p:nvSpPr>
          <p:cNvPr id="828659751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SO splitting in 20O</a:t>
            </a:r>
            <a:endParaRPr/>
          </a:p>
        </p:txBody>
      </p:sp>
      <p:sp>
        <p:nvSpPr>
          <p:cNvPr id="1374849207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21FEA28-945C-0DE6-6862-EE2F8555BC6B}" type="slidenum">
              <a:rPr lang="en-US"/>
              <a:t/>
            </a:fld>
            <a:endParaRPr lang="en-US"/>
          </a:p>
        </p:txBody>
      </p:sp>
      <p:sp>
        <p:nvSpPr>
          <p:cNvPr id="1974930937" name="Text Placeholder 2"/>
          <p:cNvSpPr>
            <a:spLocks noGrp="1"/>
          </p:cNvSpPr>
          <p:nvPr>
            <p:ph type="body" idx="1"/>
          </p:nvPr>
        </p:nvSpPr>
        <p:spPr bwMode="auto">
          <a:xfrm flipH="0" flipV="0">
            <a:off x="838197" y="1438086"/>
            <a:ext cx="10515600" cy="4697130"/>
          </a:xfrm>
          <a:prstGeom prst="rect">
            <a:avLst/>
          </a:prstGeom>
        </p:spPr>
        <p:txBody>
          <a:bodyPr/>
          <a:lstStyle>
            <a:lvl1pPr>
              <a:buFont typeface="Arial"/>
              <a:buChar char="•"/>
              <a:defRPr lang="en-GB" sz="2400">
                <a:latin typeface="Roobert"/>
                <a:ea typeface="Roobert"/>
                <a:cs typeface="Roobert"/>
              </a:defRPr>
            </a:lvl1pPr>
            <a:lvl2pPr>
              <a:buFont typeface="Arial"/>
              <a:buChar char="•"/>
              <a:defRPr lang="en-GB" sz="2000">
                <a:latin typeface="Roobert"/>
                <a:ea typeface="Roobert"/>
                <a:cs typeface="Roobert"/>
              </a:defRPr>
            </a:lvl2pPr>
            <a:lvl3pPr>
              <a:buFont typeface="Arial"/>
              <a:buChar char="•"/>
              <a:defRPr lang="en-GB" sz="1800">
                <a:latin typeface="Roobert"/>
                <a:ea typeface="Roobert"/>
                <a:cs typeface="Roobert"/>
              </a:defRPr>
            </a:lvl3pPr>
            <a:lvl4pPr>
              <a:buFont typeface="Arial"/>
              <a:buChar char="•"/>
              <a:defRPr lang="en-GB" sz="1600">
                <a:latin typeface="Roobert"/>
                <a:ea typeface="Roobert"/>
                <a:cs typeface="Roobert"/>
              </a:defRPr>
            </a:lvl4pPr>
            <a:lvl5pPr>
              <a:buFont typeface="Arial"/>
              <a:buChar char="•"/>
              <a:defRPr lang="en-GB" sz="1400">
                <a:latin typeface="Roobert"/>
                <a:ea typeface="Roobert"/>
                <a:cs typeface="Roobert"/>
              </a:defRPr>
            </a:lvl5pPr>
          </a:lstStyle>
          <a:p>
            <a:pPr marL="0" indent="0">
              <a:buFont typeface="Arial"/>
              <a:buNone/>
              <a:defRPr/>
            </a:pPr>
            <a:r>
              <a:rPr/>
              <a:t>E796 @ LISE in 2022. First transfer experiment with ACTAR TPC!</a:t>
            </a:r>
            <a:endParaRPr/>
          </a:p>
          <a:p>
            <a:pPr marL="0" indent="0">
              <a:buFont typeface="Arial"/>
              <a:buNone/>
              <a:defRPr/>
            </a:pPr>
            <a:endParaRPr/>
          </a:p>
        </p:txBody>
      </p:sp>
      <p:pic>
        <p:nvPicPr>
          <p:cNvPr id="364896200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3665441" y="1862204"/>
            <a:ext cx="4273013" cy="4273013"/>
          </a:xfrm>
          <a:prstGeom prst="rect">
            <a:avLst/>
          </a:prstGeom>
        </p:spPr>
      </p:pic>
      <p:pic>
        <p:nvPicPr>
          <p:cNvPr id="1105531248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8225404" y="2007720"/>
            <a:ext cx="2929933" cy="3179059"/>
          </a:xfrm>
          <a:prstGeom prst="rect">
            <a:avLst/>
          </a:prstGeom>
        </p:spPr>
      </p:pic>
      <p:pic>
        <p:nvPicPr>
          <p:cNvPr id="64552415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 flipH="0" flipV="0">
            <a:off x="495802" y="2353235"/>
            <a:ext cx="3169638" cy="2373508"/>
          </a:xfrm>
          <a:prstGeom prst="rect">
            <a:avLst/>
          </a:prstGeom>
        </p:spPr>
      </p:pic>
      <p:sp>
        <p:nvSpPr>
          <p:cNvPr id="1018028226" name=""/>
          <p:cNvSpPr txBox="1"/>
          <p:nvPr/>
        </p:nvSpPr>
        <p:spPr bwMode="auto">
          <a:xfrm rot="0" flipH="0" flipV="0">
            <a:off x="719999" y="5005473"/>
            <a:ext cx="2288947" cy="64044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spAutoFit/>
          </a:bodyPr>
          <a:p>
            <a:pPr algn="ctr">
              <a:defRPr/>
            </a:pPr>
            <a:r>
              <a:rPr>
                <a:latin typeface="Roobert"/>
                <a:ea typeface="Roobert"/>
                <a:cs typeface="Roobert"/>
              </a:rPr>
              <a:t>Silicon sizes:</a:t>
            </a:r>
            <a:endParaRPr>
              <a:latin typeface="Roobert"/>
              <a:cs typeface="Roobert"/>
            </a:endParaRPr>
          </a:p>
          <a:p>
            <a:pPr algn="ctr">
              <a:defRPr/>
            </a:pPr>
            <a:r>
              <a:rPr>
                <a:latin typeface="Roobert"/>
                <a:ea typeface="Roobert"/>
                <a:cs typeface="Roobert"/>
              </a:rPr>
              <a:t>80 x 50 x 0.5 mm</a:t>
            </a:r>
            <a:r>
              <a:rPr baseline="30000">
                <a:latin typeface="Roobert"/>
                <a:ea typeface="Roobert"/>
                <a:cs typeface="Roobert"/>
              </a:rPr>
              <a:t>3</a:t>
            </a:r>
            <a:endParaRPr baseline="30000">
              <a:latin typeface="Roobert"/>
              <a:cs typeface="Roobert"/>
            </a:endParaRPr>
          </a:p>
        </p:txBody>
      </p:sp>
      <p:sp>
        <p:nvSpPr>
          <p:cNvPr id="21046532" name=""/>
          <p:cNvSpPr txBox="1"/>
          <p:nvPr/>
        </p:nvSpPr>
        <p:spPr bwMode="auto">
          <a:xfrm rot="0" flipH="0" flipV="0">
            <a:off x="8305634" y="5269752"/>
            <a:ext cx="2547430" cy="91476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>
                <a:latin typeface="Roobert"/>
                <a:ea typeface="Roobert"/>
                <a:cs typeface="Roobert"/>
              </a:rPr>
              <a:t>Gas mixture:</a:t>
            </a:r>
            <a:endParaRPr>
              <a:latin typeface="Roobert"/>
              <a:ea typeface="Roobert"/>
              <a:cs typeface="Roobert"/>
            </a:endParaRPr>
          </a:p>
          <a:p>
            <a:pPr algn="ctr">
              <a:defRPr/>
            </a:pPr>
            <a:r>
              <a:rPr>
                <a:latin typeface="Roobert"/>
                <a:ea typeface="Roobert"/>
                <a:cs typeface="Roobert"/>
              </a:rPr>
              <a:t>90% D</a:t>
            </a:r>
            <a:r>
              <a:rPr baseline="-25000">
                <a:latin typeface="Roobert"/>
                <a:ea typeface="Roobert"/>
                <a:cs typeface="Roobert"/>
              </a:rPr>
              <a:t>2</a:t>
            </a:r>
            <a:r>
              <a:rPr>
                <a:latin typeface="Roobert"/>
                <a:ea typeface="Roobert"/>
                <a:cs typeface="Roobert"/>
              </a:rPr>
              <a:t> + 10 % iC</a:t>
            </a:r>
            <a:r>
              <a:rPr baseline="-25000">
                <a:latin typeface="Roobert"/>
                <a:ea typeface="Roobert"/>
                <a:cs typeface="Roobert"/>
              </a:rPr>
              <a:t>4</a:t>
            </a:r>
            <a:r>
              <a:rPr>
                <a:latin typeface="Roobert"/>
                <a:ea typeface="Roobert"/>
                <a:cs typeface="Roobert"/>
              </a:rPr>
              <a:t>H</a:t>
            </a:r>
            <a:r>
              <a:rPr baseline="-25000">
                <a:latin typeface="Roobert"/>
                <a:ea typeface="Roobert"/>
                <a:cs typeface="Roobert"/>
              </a:rPr>
              <a:t>10</a:t>
            </a:r>
            <a:endParaRPr baseline="-25000">
              <a:latin typeface="Roobert"/>
              <a:cs typeface="Roobert"/>
            </a:endParaRPr>
          </a:p>
          <a:p>
            <a:pPr algn="ctr">
              <a:defRPr/>
            </a:pPr>
            <a:r>
              <a:rPr>
                <a:latin typeface="Roobert"/>
                <a:ea typeface="Roobert"/>
                <a:cs typeface="Roobert"/>
              </a:rPr>
              <a:t>at 952 mbar</a:t>
            </a:r>
            <a:endParaRPr baseline="30000">
              <a:latin typeface="Roobert"/>
              <a:cs typeface="Roober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07321172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A window to the analysis</a:t>
            </a:r>
            <a:endParaRPr/>
          </a:p>
        </p:txBody>
      </p:sp>
      <p:sp>
        <p:nvSpPr>
          <p:cNvPr id="1424273650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EuNPC 2025 - Caen</a:t>
            </a:r>
            <a:endParaRPr/>
          </a:p>
        </p:txBody>
      </p:sp>
      <p:sp>
        <p:nvSpPr>
          <p:cNvPr id="492154895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SO splitting in 20O</a:t>
            </a:r>
            <a:endParaRPr/>
          </a:p>
        </p:txBody>
      </p:sp>
      <p:sp>
        <p:nvSpPr>
          <p:cNvPr id="459840379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913A9529-8092-F8DE-FA80-43A66F7E9480}" type="slidenum">
              <a:rPr lang="en-US"/>
              <a:t/>
            </a:fld>
            <a:endParaRPr lang="en-US"/>
          </a:p>
        </p:txBody>
      </p:sp>
      <p:sp>
        <p:nvSpPr>
          <p:cNvPr id="180715720" name="Text Placeholder 2"/>
          <p:cNvSpPr>
            <a:spLocks noGrp="1"/>
          </p:cNvSpPr>
          <p:nvPr>
            <p:ph type="body" idx="1"/>
          </p:nvPr>
        </p:nvSpPr>
        <p:spPr bwMode="auto">
          <a:xfrm flipH="0" flipV="0">
            <a:off x="838197" y="1438086"/>
            <a:ext cx="10515600" cy="4697130"/>
          </a:xfrm>
          <a:prstGeom prst="rect">
            <a:avLst/>
          </a:prstGeom>
        </p:spPr>
        <p:txBody>
          <a:bodyPr/>
          <a:lstStyle>
            <a:lvl1pPr>
              <a:buFont typeface="Arial"/>
              <a:buChar char="•"/>
              <a:defRPr lang="en-GB" sz="2400">
                <a:latin typeface="Roobert"/>
                <a:ea typeface="Roobert"/>
                <a:cs typeface="Roobert"/>
              </a:defRPr>
            </a:lvl1pPr>
            <a:lvl2pPr>
              <a:buFont typeface="Arial"/>
              <a:buChar char="•"/>
              <a:defRPr lang="en-GB" sz="2000">
                <a:latin typeface="Roobert"/>
                <a:ea typeface="Roobert"/>
                <a:cs typeface="Roobert"/>
              </a:defRPr>
            </a:lvl2pPr>
            <a:lvl3pPr>
              <a:buFont typeface="Arial"/>
              <a:buChar char="•"/>
              <a:defRPr lang="en-GB" sz="1800">
                <a:latin typeface="Roobert"/>
                <a:ea typeface="Roobert"/>
                <a:cs typeface="Roobert"/>
              </a:defRPr>
            </a:lvl3pPr>
            <a:lvl4pPr>
              <a:buFont typeface="Arial"/>
              <a:buChar char="•"/>
              <a:defRPr lang="en-GB" sz="1600">
                <a:latin typeface="Roobert"/>
                <a:ea typeface="Roobert"/>
                <a:cs typeface="Roobert"/>
              </a:defRPr>
            </a:lvl4pPr>
            <a:lvl5pPr>
              <a:buFont typeface="Arial"/>
              <a:buChar char="•"/>
              <a:defRPr lang="en-GB" sz="1400">
                <a:latin typeface="Roobert"/>
                <a:ea typeface="Roobert"/>
                <a:cs typeface="Roobert"/>
              </a:defRPr>
            </a:lvl5pPr>
          </a:lstStyle>
          <a:p>
            <a:pPr marL="0" indent="0">
              <a:buFont typeface="Arial"/>
              <a:buNone/>
              <a:defRPr/>
            </a:pPr>
            <a:r>
              <a:rPr b="1"/>
              <a:t>Intricate</a:t>
            </a:r>
            <a:r>
              <a:rPr b="0"/>
              <a:t> algorithms to identify binary reactions. Then standard procedures apply</a:t>
            </a:r>
            <a:r>
              <a:rPr/>
              <a:t>:</a:t>
            </a:r>
            <a:endParaRPr/>
          </a:p>
          <a:p>
            <a:pPr marL="0" indent="0">
              <a:buFont typeface="Arial"/>
              <a:buNone/>
              <a:defRPr/>
            </a:pPr>
            <a:endParaRPr/>
          </a:p>
        </p:txBody>
      </p:sp>
      <p:sp>
        <p:nvSpPr>
          <p:cNvPr id="2107622478" name=""/>
          <p:cNvSpPr txBox="1"/>
          <p:nvPr/>
        </p:nvSpPr>
        <p:spPr bwMode="auto">
          <a:xfrm rot="0" flipH="0" flipV="0">
            <a:off x="837670" y="2119777"/>
            <a:ext cx="4887932" cy="76235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lang="en-GB" sz="2200" b="1" i="0" u="none" strike="noStrike" cap="none" spc="0">
                <a:solidFill>
                  <a:schemeClr val="accent2">
                    <a:lumMod val="75000"/>
                  </a:schemeClr>
                </a:solidFill>
                <a:latin typeface="Roobert"/>
                <a:ea typeface="Roobert"/>
                <a:cs typeface="Roobert"/>
              </a:rPr>
              <a:t>1.</a:t>
            </a:r>
            <a:r>
              <a:rPr lang="en-GB" sz="2200" b="1" i="0" u="none" strike="noStrike" cap="none" spc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 </a:t>
            </a:r>
            <a:r>
              <a:rPr lang="en-GB" sz="2200" b="0" i="0" u="none" strike="noStrike" cap="none" spc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PID of tritons by plotting</a:t>
            </a:r>
            <a:endParaRPr lang="en-GB" sz="2200" b="0" i="0" u="none" strike="noStrike" cap="none" spc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algn="ctr">
              <a:defRPr/>
            </a:pPr>
            <a:r>
              <a:rPr lang="en-GB" sz="2200" b="0" i="0" u="none" strike="noStrike" cap="none" spc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 Δ</a:t>
            </a:r>
            <a:r>
              <a:rPr lang="en-GB" sz="2200" b="0" i="0" u="none" strike="noStrike" cap="none" spc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E</a:t>
            </a:r>
            <a:r>
              <a:rPr lang="en-GB" sz="2200" b="0" i="0" u="none" strike="noStrike" cap="none" spc="0" baseline="-2500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gas</a:t>
            </a:r>
            <a:r>
              <a:rPr lang="en-GB" sz="2200" b="0" i="0" u="none" strike="noStrike" cap="none" spc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vs </a:t>
            </a:r>
            <a:r>
              <a:rPr lang="en-GB" sz="2200" b="0" i="0" u="none" strike="noStrike" cap="none" spc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Δ</a:t>
            </a:r>
            <a:r>
              <a:rPr lang="en-GB" sz="2200" b="0" i="0" u="none" strike="noStrike" cap="none" spc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E</a:t>
            </a:r>
            <a:r>
              <a:rPr lang="en-GB" sz="2200" b="0" i="0" u="none" strike="noStrike" cap="none" spc="0" baseline="-2500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Sil</a:t>
            </a:r>
            <a:endParaRPr sz="2200" b="0" baseline="-25000">
              <a:solidFill>
                <a:srgbClr val="000000"/>
              </a:solidFill>
              <a:latin typeface="Roobert"/>
              <a:cs typeface="Roobert"/>
            </a:endParaRPr>
          </a:p>
        </p:txBody>
      </p:sp>
      <p:sp>
        <p:nvSpPr>
          <p:cNvPr id="786043876" name=""/>
          <p:cNvSpPr txBox="1"/>
          <p:nvPr/>
        </p:nvSpPr>
        <p:spPr bwMode="auto">
          <a:xfrm rot="0" flipH="0" flipV="0">
            <a:off x="6248023" y="2119777"/>
            <a:ext cx="4912051" cy="76235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lang="en-GB" sz="2200" b="1" i="0" u="none" strike="noStrike" cap="none" spc="0">
                <a:solidFill>
                  <a:schemeClr val="accent6">
                    <a:lumMod val="75000"/>
                  </a:schemeClr>
                </a:solidFill>
                <a:latin typeface="Roobert"/>
                <a:ea typeface="Roobert"/>
                <a:cs typeface="Roobert"/>
              </a:rPr>
              <a:t>2.</a:t>
            </a:r>
            <a:r>
              <a:rPr lang="en-GB" sz="2200" b="1" i="0" u="none" strike="noStrike" cap="none" spc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 </a:t>
            </a:r>
            <a:r>
              <a:rPr lang="en-GB" sz="2200" b="0" i="0" u="none" strike="noStrike" cap="none" spc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E</a:t>
            </a:r>
            <a:r>
              <a:rPr lang="en-GB" sz="2200" b="0" i="0" u="none" strike="noStrike" cap="none" spc="0" baseline="-2500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x</a:t>
            </a:r>
            <a:r>
              <a:rPr lang="en-GB" sz="2200" b="0" i="0" u="none" strike="noStrike" cap="none" spc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 reconstructed by the </a:t>
            </a:r>
            <a:r>
              <a:rPr lang="en-GB" sz="2200" b="1" i="0" u="none" strike="noStrike" cap="none" spc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missing-mass</a:t>
            </a:r>
            <a:r>
              <a:rPr lang="en-GB" sz="2200" b="0" i="0" u="none" strike="noStrike" cap="none" spc="0">
                <a:solidFill>
                  <a:schemeClr val="tx1"/>
                </a:solidFill>
                <a:latin typeface="Roobert"/>
                <a:ea typeface="Roobert"/>
                <a:cs typeface="Roobert"/>
              </a:rPr>
              <a:t> technique</a:t>
            </a:r>
            <a:endParaRPr sz="2200" b="0">
              <a:solidFill>
                <a:srgbClr val="000000"/>
              </a:solidFill>
              <a:latin typeface="Roobert"/>
              <a:cs typeface="Roobert"/>
            </a:endParaRPr>
          </a:p>
        </p:txBody>
      </p:sp>
      <p:pic>
        <p:nvPicPr>
          <p:cNvPr id="1471865093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1529009" y="2882136"/>
            <a:ext cx="3505252" cy="3027923"/>
          </a:xfrm>
          <a:prstGeom prst="rect">
            <a:avLst/>
          </a:prstGeom>
        </p:spPr>
      </p:pic>
      <p:pic>
        <p:nvPicPr>
          <p:cNvPr id="37468214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6777328" y="2882136"/>
            <a:ext cx="3439655" cy="3115722"/>
          </a:xfrm>
          <a:prstGeom prst="rect">
            <a:avLst/>
          </a:prstGeom>
        </p:spPr>
      </p:pic>
      <p:sp>
        <p:nvSpPr>
          <p:cNvPr id="709480159" name=""/>
          <p:cNvSpPr txBox="1"/>
          <p:nvPr/>
        </p:nvSpPr>
        <p:spPr bwMode="auto">
          <a:xfrm rot="0" flipH="0" flipV="0">
            <a:off x="1176204" y="5799577"/>
            <a:ext cx="4210867" cy="33563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sz="1600" i="1">
                <a:latin typeface="Roobert"/>
                <a:ea typeface="Roobert"/>
                <a:cs typeface="Roobert"/>
              </a:rPr>
              <a:t>Masked punch-through to 2nd front layer</a:t>
            </a:r>
            <a:endParaRPr sz="1600" i="1">
              <a:latin typeface="Roobert"/>
              <a:cs typeface="Roober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07247954" name="Title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Results: E</a:t>
            </a:r>
            <a:r>
              <a:rPr baseline="-25000"/>
              <a:t>x</a:t>
            </a:r>
            <a:r>
              <a:rPr/>
              <a:t> spectrum</a:t>
            </a:r>
            <a:endParaRPr/>
          </a:p>
        </p:txBody>
      </p:sp>
      <p:sp>
        <p:nvSpPr>
          <p:cNvPr id="941731357" name="Date Placeholder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EuNPC 2025 - Caen</a:t>
            </a:r>
            <a:endParaRPr/>
          </a:p>
        </p:txBody>
      </p:sp>
      <p:sp>
        <p:nvSpPr>
          <p:cNvPr id="1453115075" name="Footer Placeholder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SO splitting in 20O</a:t>
            </a:r>
            <a:endParaRPr/>
          </a:p>
        </p:txBody>
      </p:sp>
      <p:sp>
        <p:nvSpPr>
          <p:cNvPr id="1664912526" name="Slide Number Placeholder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C86C6340-1631-DA40-6A5B-5027472BE890}" type="slidenum">
              <a:rPr lang="en-US"/>
              <a:t/>
            </a:fld>
            <a:endParaRPr lang="en-US"/>
          </a:p>
        </p:txBody>
      </p:sp>
      <p:pic>
        <p:nvPicPr>
          <p:cNvPr id="1221104914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rot="0" flipH="0" flipV="0">
            <a:off x="1903036" y="1251321"/>
            <a:ext cx="7545478" cy="3704202"/>
          </a:xfrm>
          <a:prstGeom prst="rect">
            <a:avLst/>
          </a:prstGeom>
        </p:spPr>
      </p:pic>
      <p:sp>
        <p:nvSpPr>
          <p:cNvPr id="777127068" name=""/>
          <p:cNvSpPr/>
          <p:nvPr/>
        </p:nvSpPr>
        <p:spPr bwMode="auto">
          <a:xfrm rot="0" flipH="0" flipV="0">
            <a:off x="1543057" y="5020890"/>
            <a:ext cx="3463192" cy="983593"/>
          </a:xfrm>
          <a:prstGeom prst="flowChartAlternateProcess">
            <a:avLst/>
          </a:prstGeom>
          <a:solidFill>
            <a:srgbClr val="FDD9EC"/>
          </a:solidFill>
          <a:ln w="12700" cap="flat" cmpd="sng" algn="ctr">
            <a:solidFill>
              <a:schemeClr val="bg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/>
          <a:p>
            <a:pPr marL="327936" indent="-327936" algn="l">
              <a:buFont typeface="Arial"/>
              <a:buChar char="•"/>
              <a:defRPr/>
            </a:pPr>
            <a:r>
              <a:rPr sz="2000">
                <a:solidFill>
                  <a:srgbClr val="000000"/>
                </a:solidFill>
                <a:latin typeface="Roobert"/>
                <a:ea typeface="Roobert"/>
                <a:cs typeface="Roobert"/>
              </a:rPr>
              <a:t>11 observed states</a:t>
            </a:r>
            <a:endParaRPr sz="2000">
              <a:solidFill>
                <a:srgbClr val="000000"/>
              </a:solidFill>
              <a:latin typeface="Roobert"/>
              <a:ea typeface="Roobert"/>
              <a:cs typeface="Roobert"/>
            </a:endParaRPr>
          </a:p>
          <a:p>
            <a:pPr marL="327936" indent="-327936" algn="l">
              <a:buFont typeface="Arial"/>
              <a:buChar char="•"/>
              <a:defRPr/>
            </a:pPr>
            <a:r>
              <a:rPr sz="2000">
                <a:solidFill>
                  <a:srgbClr val="000000"/>
                </a:solidFill>
                <a:latin typeface="Roobert"/>
                <a:ea typeface="Roobert"/>
                <a:cs typeface="Roobert"/>
              </a:rPr>
              <a:t>At E</a:t>
            </a:r>
            <a:r>
              <a:rPr sz="2000" baseline="-25000">
                <a:solidFill>
                  <a:srgbClr val="000000"/>
                </a:solidFill>
                <a:latin typeface="Roobert"/>
                <a:ea typeface="Roobert"/>
                <a:cs typeface="Roobert"/>
              </a:rPr>
              <a:t>x</a:t>
            </a:r>
            <a:r>
              <a:rPr sz="2000">
                <a:solidFill>
                  <a:srgbClr val="000000"/>
                </a:solidFill>
                <a:latin typeface="Roobert"/>
                <a:ea typeface="Roobert"/>
                <a:cs typeface="Roobert"/>
              </a:rPr>
              <a:t> &gt; 15 MeV</a:t>
            </a:r>
            <a:r>
              <a:rPr sz="2000" b="1">
                <a:solidFill>
                  <a:schemeClr val="bg1">
                    <a:lumMod val="65000"/>
                  </a:schemeClr>
                </a:solidFill>
                <a:latin typeface="Roobert"/>
                <a:ea typeface="Roobert"/>
                <a:cs typeface="Roobert"/>
              </a:rPr>
              <a:t> </a:t>
            </a:r>
            <a:r>
              <a:rPr sz="2000" b="1">
                <a:solidFill>
                  <a:schemeClr val="bg1">
                    <a:lumMod val="50000"/>
                  </a:schemeClr>
                </a:solidFill>
                <a:latin typeface="Roobert"/>
                <a:ea typeface="Roobert"/>
                <a:cs typeface="Roobert"/>
              </a:rPr>
              <a:t>(p,d) contamination</a:t>
            </a:r>
            <a:r>
              <a:rPr sz="2000">
                <a:solidFill>
                  <a:srgbClr val="000000"/>
                </a:solidFill>
                <a:latin typeface="Roobert"/>
                <a:ea typeface="Roobert"/>
                <a:cs typeface="Roobert"/>
              </a:rPr>
              <a:t> appears</a:t>
            </a:r>
            <a:endParaRPr sz="2000" b="1" i="0">
              <a:solidFill>
                <a:srgbClr val="000000"/>
              </a:solidFill>
            </a:endParaRPr>
          </a:p>
        </p:txBody>
      </p:sp>
      <p:sp>
        <p:nvSpPr>
          <p:cNvPr id="1436656553" name=""/>
          <p:cNvSpPr/>
          <p:nvPr/>
        </p:nvSpPr>
        <p:spPr bwMode="auto">
          <a:xfrm rot="0" flipH="0" flipV="0">
            <a:off x="6459431" y="5040171"/>
            <a:ext cx="4059540" cy="945029"/>
          </a:xfrm>
          <a:prstGeom prst="flowChartAlternateProcess">
            <a:avLst/>
          </a:prstGeom>
          <a:solidFill>
            <a:srgbClr val="FFEEDD"/>
          </a:solidFill>
          <a:ln w="12700" cap="flat" cmpd="sng" algn="ctr">
            <a:solidFill>
              <a:schemeClr val="bg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/>
          <a:p>
            <a:pPr marL="305906" indent="-305906" algn="l">
              <a:buFont typeface="Arial"/>
              <a:buChar char="•"/>
              <a:defRPr/>
            </a:pPr>
            <a:r>
              <a:rPr sz="2000" b="0" u="none">
                <a:solidFill>
                  <a:schemeClr val="tx1"/>
                </a:solidFill>
                <a:latin typeface="Roobert"/>
                <a:cs typeface="Roobert"/>
              </a:rPr>
              <a:t>1n phase space considered: </a:t>
            </a:r>
            <a:r>
              <a:rPr sz="2000" b="0" u="none" baseline="30000">
                <a:solidFill>
                  <a:schemeClr val="tx1"/>
                </a:solidFill>
                <a:latin typeface="Roobert"/>
                <a:cs typeface="Roobert"/>
              </a:rPr>
              <a:t>19</a:t>
            </a:r>
            <a:r>
              <a:rPr sz="2000" b="0" u="none">
                <a:solidFill>
                  <a:schemeClr val="tx1"/>
                </a:solidFill>
                <a:latin typeface="Roobert"/>
                <a:cs typeface="Roobert"/>
              </a:rPr>
              <a:t>O </a:t>
            </a:r>
            <a:r>
              <a:rPr sz="2000" b="0" u="none">
                <a:solidFill>
                  <a:schemeClr val="tx1"/>
                </a:solidFill>
                <a:latin typeface="STIX"/>
                <a:ea typeface="STIX"/>
                <a:cs typeface="STIX"/>
              </a:rPr>
              <a:t>⇒</a:t>
            </a:r>
            <a:r>
              <a:rPr sz="2000" b="0" u="none">
                <a:solidFill>
                  <a:schemeClr val="tx1"/>
                </a:solidFill>
                <a:latin typeface="Roobert"/>
                <a:cs typeface="Roobert"/>
              </a:rPr>
              <a:t> </a:t>
            </a:r>
            <a:r>
              <a:rPr sz="2000" b="0" u="none" baseline="30000">
                <a:solidFill>
                  <a:schemeClr val="tx1"/>
                </a:solidFill>
                <a:latin typeface="Roobert"/>
                <a:cs typeface="Roobert"/>
              </a:rPr>
              <a:t>18</a:t>
            </a:r>
            <a:r>
              <a:rPr sz="2000" b="0" u="none">
                <a:solidFill>
                  <a:schemeClr val="tx1"/>
                </a:solidFill>
                <a:latin typeface="Roobert"/>
                <a:cs typeface="Roobert"/>
              </a:rPr>
              <a:t>O + n</a:t>
            </a:r>
            <a:endParaRPr sz="2000" b="0" u="none">
              <a:solidFill>
                <a:schemeClr val="tx1"/>
              </a:solidFill>
              <a:latin typeface="Roobert"/>
              <a:cs typeface="Roobert"/>
            </a:endParaRPr>
          </a:p>
          <a:p>
            <a:pPr marL="305906" indent="-305906" algn="l">
              <a:buFont typeface="Arial"/>
              <a:buChar char="•"/>
              <a:defRPr/>
            </a:pPr>
            <a:r>
              <a:rPr sz="2000" b="0" u="none">
                <a:solidFill>
                  <a:schemeClr val="tx1"/>
                </a:solidFill>
                <a:latin typeface="Roobert"/>
                <a:cs typeface="Roobert"/>
              </a:rPr>
              <a:t>2n phase space is </a:t>
            </a:r>
            <a:r>
              <a:rPr sz="2000" b="0" u="none">
                <a:solidFill>
                  <a:schemeClr val="tx1"/>
                </a:solidFill>
                <a:latin typeface="Roobert"/>
                <a:cs typeface="Roobert"/>
              </a:rPr>
              <a:t>negligible</a:t>
            </a:r>
            <a:endParaRPr sz="2000" b="0" u="none">
              <a:solidFill>
                <a:schemeClr val="tx1"/>
              </a:solidFill>
              <a:latin typeface="Roobert"/>
              <a:cs typeface="Roober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theme/_rels/theme1.xml.rels><?xml version="1.0" encoding="UTF-8" standalone="yes"?><Relationships xmlns="http://schemas.openxmlformats.org/package/2006/relationships"></Relationships>
</file>

<file path=ppt/theme/_rels/theme2.xml.rels><?xml version="1.0" encoding="UTF-8" standalone="yes"?><Relationships xmlns="http://schemas.openxmlformats.org/package/2006/relationships"></Relationships>
</file>

<file path=ppt/theme/_rels/theme3.xml.rels><?xml version="1.0" encoding="UTF-8" standalone="yes"?><Relationships xmlns="http://schemas.openxmlformats.org/package/2006/relationships"></Relationships>
</file>

<file path=ppt/theme/theme1.xml><?xml version="1.0" encoding="utf-8"?>
<a:theme xmlns:a="http://schemas.openxmlformats.org/drawingml/2006/main" xmlns:r="http://schemas.openxmlformats.org/officeDocument/2006/relationships" xmlns:p="http://schemas.openxmlformats.org/presentationml/2006/main" name="Diapositiva inicial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</a:theme>
</file>

<file path=ppt/theme/theme2.xml><?xml version="1.0" encoding="utf-8"?>
<a:theme xmlns:a="http://schemas.openxmlformats.org/drawingml/2006/main" xmlns:r="http://schemas.openxmlformats.org/officeDocument/2006/relationships" xmlns:p="http://schemas.openxmlformats.org/presentationml/2006/main" name="Office Theme">
  <a:themeElements>
    <a:clrScheme name="New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 Them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/>
        <a:effectStyle/>
        <a:effectStyle/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</a:theme>
</file>

<file path=ppt/theme/theme3.xml><?xml version="1.0" encoding="utf-8"?>
<a:theme xmlns:a="http://schemas.openxmlformats.org/drawingml/2006/main" xmlns:r="http://schemas.openxmlformats.org/officeDocument/2006/relationships" xmlns:p="http://schemas.openxmlformats.org/presentation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0</Words>
  <Application>ONLYOFFICE/9.0.0.172</Application>
  <PresentationFormat>On-screen Show (4:3)</PresentationFormat>
  <Paragraphs>0</Paragraphs>
  <Slides>24</Slides>
  <Notes>24</Notes>
  <HiddenSlides>0</HiddenSlides>
  <MMClips>2</MMClips>
  <ScaleCrop>0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24</vt:i4>
      </vt:variant>
    </vt:vector>
  </HeadingPairs>
  <TitlesOfParts>
    <vt:vector size="26" baseType="lpstr">
      <vt:lpstr>Theme 1</vt:lpstr>
      <vt:lpstr>Theme 2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</vt:vector>
  </TitlesOfParts>
  <LinksUpToDate>0</LinksUpToDate>
  <SharedDoc>0</SharedDoc>
  <HyperlinksChanged>0</HyperlinksChanged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/>
  <cp:lastModifiedBy/>
  <cp:revision>45</cp:revision>
  <dcterms:created xsi:type="dcterms:W3CDTF">2019-11-20T15:01:32Z</dcterms:created>
  <dcterms:modified xsi:type="dcterms:W3CDTF">2025-09-04T14:24:51Z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0x010100049FBFEDDB2A1C47B4BB882C69983E71</vt:lpwstr>
  </property>
  <property fmtid="{D5CDD505-2E9C-101B-9397-08002B2CF9AE}" pid="3" name="MediaServiceImageTags">
    <vt:lpwstr/>
  </property>
</Properties>
</file>